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57" r:id="rId3"/>
    <p:sldId id="258"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6" r:id="rId39"/>
    <p:sldId id="305" r:id="rId40"/>
    <p:sldId id="259" r:id="rId41"/>
    <p:sldId id="260" r:id="rId42"/>
    <p:sldId id="261" r:id="rId43"/>
    <p:sldId id="262" r:id="rId44"/>
    <p:sldId id="263" r:id="rId45"/>
    <p:sldId id="264" r:id="rId46"/>
    <p:sldId id="265" r:id="rId47"/>
    <p:sldId id="287" r:id="rId48"/>
    <p:sldId id="288" r:id="rId49"/>
    <p:sldId id="289" r:id="rId50"/>
    <p:sldId id="290" r:id="rId51"/>
    <p:sldId id="307" r:id="rId52"/>
    <p:sldId id="308" r:id="rId53"/>
    <p:sldId id="309" r:id="rId54"/>
    <p:sldId id="310" r:id="rId55"/>
    <p:sldId id="311" r:id="rId56"/>
    <p:sldId id="31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C4ECF3-22A5-4DF3-A64F-183784E9EE01}">
          <p14:sldIdLst>
            <p14:sldId id="256"/>
            <p14:sldId id="257"/>
            <p14:sldId id="258"/>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91"/>
            <p14:sldId id="292"/>
            <p14:sldId id="293"/>
            <p14:sldId id="294"/>
            <p14:sldId id="295"/>
            <p14:sldId id="296"/>
            <p14:sldId id="297"/>
            <p14:sldId id="298"/>
            <p14:sldId id="299"/>
            <p14:sldId id="300"/>
            <p14:sldId id="301"/>
            <p14:sldId id="302"/>
            <p14:sldId id="303"/>
            <p14:sldId id="304"/>
            <p14:sldId id="306"/>
            <p14:sldId id="305"/>
          </p14:sldIdLst>
        </p14:section>
        <p14:section name="Version control" id="{FD5A562E-E302-4FCF-AD84-0794FF58D285}">
          <p14:sldIdLst>
            <p14:sldId id="259"/>
            <p14:sldId id="260"/>
            <p14:sldId id="261"/>
            <p14:sldId id="262"/>
            <p14:sldId id="263"/>
            <p14:sldId id="264"/>
            <p14:sldId id="265"/>
          </p14:sldIdLst>
        </p14:section>
        <p14:section name="Release management process" id="{65438669-F0D4-4608-B5DB-318C4C62D6FE}">
          <p14:sldIdLst>
            <p14:sldId id="287"/>
            <p14:sldId id="288"/>
            <p14:sldId id="289"/>
            <p14:sldId id="290"/>
          </p14:sldIdLst>
        </p14:section>
        <p14:section name="Software testing" id="{2C2E5115-C679-4CEE-AA76-AB04DCB33B56}">
          <p14:sldIdLst>
            <p14:sldId id="307"/>
            <p14:sldId id="308"/>
            <p14:sldId id="309"/>
            <p14:sldId id="310"/>
            <p14:sldId id="311"/>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07" autoAdjust="0"/>
  </p:normalViewPr>
  <p:slideViewPr>
    <p:cSldViewPr snapToGrid="0">
      <p:cViewPr varScale="1">
        <p:scale>
          <a:sx n="110" d="100"/>
          <a:sy n="110" d="100"/>
        </p:scale>
        <p:origin x="630" y="108"/>
      </p:cViewPr>
      <p:guideLst/>
    </p:cSldViewPr>
  </p:slideViewPr>
  <p:outlineViewPr>
    <p:cViewPr>
      <p:scale>
        <a:sx n="33" d="100"/>
        <a:sy n="33" d="100"/>
      </p:scale>
      <p:origin x="0" y="-12858"/>
    </p:cViewPr>
  </p:outlineViewPr>
  <p:notesTextViewPr>
    <p:cViewPr>
      <p:scale>
        <a:sx n="3" d="2"/>
        <a:sy n="3" d="2"/>
      </p:scale>
      <p:origin x="0" y="0"/>
    </p:cViewPr>
  </p:notesTextViewPr>
  <p:sorterViewPr>
    <p:cViewPr>
      <p:scale>
        <a:sx n="100" d="100"/>
        <a:sy n="100" d="100"/>
      </p:scale>
      <p:origin x="0" y="-3624"/>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3744A-B251-4E55-8503-0CC728D34101}" type="doc">
      <dgm:prSet loTypeId="urn:microsoft.com/office/officeart/2005/8/layout/vProcess5" loCatId="process" qsTypeId="urn:microsoft.com/office/officeart/2005/8/quickstyle/simple3" qsCatId="simple" csTypeId="urn:microsoft.com/office/officeart/2005/8/colors/accent6_3" csCatId="accent6" phldr="1"/>
      <dgm:spPr/>
      <dgm:t>
        <a:bodyPr/>
        <a:lstStyle/>
        <a:p>
          <a:endParaRPr lang="en-PH"/>
        </a:p>
      </dgm:t>
    </dgm:pt>
    <dgm:pt modelId="{B7E0EBD3-2B98-478F-B60A-F587B45CE22F}">
      <dgm:prSet phldrT="[Text]" custT="1"/>
      <dgm:spPr/>
      <dgm:t>
        <a:bodyPr/>
        <a:lstStyle/>
        <a:p>
          <a:r>
            <a:rPr lang="en-PH" sz="2000" dirty="0" smtClean="0"/>
            <a:t>Roles</a:t>
          </a:r>
          <a:endParaRPr lang="en-PH" sz="2000" dirty="0"/>
        </a:p>
      </dgm:t>
    </dgm:pt>
    <dgm:pt modelId="{5A17B4F6-171E-4AE5-8274-070F278A32A1}" type="parTrans" cxnId="{FB780E17-76BD-456D-9903-1F37EEADEF12}">
      <dgm:prSet/>
      <dgm:spPr/>
      <dgm:t>
        <a:bodyPr/>
        <a:lstStyle/>
        <a:p>
          <a:endParaRPr lang="en-PH"/>
        </a:p>
      </dgm:t>
    </dgm:pt>
    <dgm:pt modelId="{722C3C07-AEFC-405D-BFB9-BF3FA6126C74}" type="sibTrans" cxnId="{FB780E17-76BD-456D-9903-1F37EEADEF12}">
      <dgm:prSet/>
      <dgm:spPr/>
      <dgm:t>
        <a:bodyPr/>
        <a:lstStyle/>
        <a:p>
          <a:endParaRPr lang="en-PH"/>
        </a:p>
      </dgm:t>
    </dgm:pt>
    <dgm:pt modelId="{A627018D-89EA-4321-B9A2-9492D6FBA0F5}">
      <dgm:prSet phldrT="[Text]" custT="1"/>
      <dgm:spPr/>
      <dgm:t>
        <a:bodyPr/>
        <a:lstStyle/>
        <a:p>
          <a:r>
            <a:rPr lang="en-PH" sz="1800" dirty="0" smtClean="0"/>
            <a:t>Ceremonies</a:t>
          </a:r>
          <a:endParaRPr lang="en-PH" sz="1800" dirty="0"/>
        </a:p>
      </dgm:t>
    </dgm:pt>
    <dgm:pt modelId="{1A785170-42DE-4735-B9CB-B32296BEA9FC}" type="parTrans" cxnId="{E52547F2-F2BD-4AC8-B516-082164C4E6E8}">
      <dgm:prSet/>
      <dgm:spPr/>
      <dgm:t>
        <a:bodyPr/>
        <a:lstStyle/>
        <a:p>
          <a:endParaRPr lang="en-PH"/>
        </a:p>
      </dgm:t>
    </dgm:pt>
    <dgm:pt modelId="{2BA6D254-820B-4A74-8434-22E311A660B7}" type="sibTrans" cxnId="{E52547F2-F2BD-4AC8-B516-082164C4E6E8}">
      <dgm:prSet/>
      <dgm:spPr/>
      <dgm:t>
        <a:bodyPr/>
        <a:lstStyle/>
        <a:p>
          <a:endParaRPr lang="en-PH"/>
        </a:p>
      </dgm:t>
    </dgm:pt>
    <dgm:pt modelId="{74481A2B-7038-4909-99E5-69CB2010AC99}">
      <dgm:prSet phldrT="[Text]" custT="1"/>
      <dgm:spPr/>
      <dgm:t>
        <a:bodyPr/>
        <a:lstStyle/>
        <a:p>
          <a:r>
            <a:rPr lang="en-PH" sz="2000" dirty="0" smtClean="0"/>
            <a:t>Artifacts</a:t>
          </a:r>
          <a:endParaRPr lang="en-PH" sz="2000" dirty="0"/>
        </a:p>
      </dgm:t>
    </dgm:pt>
    <dgm:pt modelId="{C0289E3A-7DE7-4AF5-B288-6BBFB72B351F}" type="parTrans" cxnId="{0BF3A0AF-F169-45A1-9591-15AB329F07E6}">
      <dgm:prSet/>
      <dgm:spPr/>
      <dgm:t>
        <a:bodyPr/>
        <a:lstStyle/>
        <a:p>
          <a:endParaRPr lang="en-PH"/>
        </a:p>
      </dgm:t>
    </dgm:pt>
    <dgm:pt modelId="{2F3FF111-F82D-4713-8C51-D8BAD36C239D}" type="sibTrans" cxnId="{0BF3A0AF-F169-45A1-9591-15AB329F07E6}">
      <dgm:prSet/>
      <dgm:spPr/>
      <dgm:t>
        <a:bodyPr/>
        <a:lstStyle/>
        <a:p>
          <a:endParaRPr lang="en-PH"/>
        </a:p>
      </dgm:t>
    </dgm:pt>
    <dgm:pt modelId="{78792E6D-35B6-4A9B-AF1C-27A56EA90A8A}">
      <dgm:prSet phldrT="[Text]" custT="1"/>
      <dgm:spPr/>
      <dgm:t>
        <a:bodyPr/>
        <a:lstStyle/>
        <a:p>
          <a:r>
            <a:rPr lang="en-PH" sz="2000" dirty="0" smtClean="0"/>
            <a:t>Product Owners</a:t>
          </a:r>
          <a:endParaRPr lang="en-PH" sz="2000" dirty="0"/>
        </a:p>
      </dgm:t>
    </dgm:pt>
    <dgm:pt modelId="{1746A5F1-9FB2-44AD-B5F0-D2569F08991D}" type="parTrans" cxnId="{D25ED4BF-4072-4394-9DFA-A57FEEDC59B7}">
      <dgm:prSet/>
      <dgm:spPr/>
      <dgm:t>
        <a:bodyPr/>
        <a:lstStyle/>
        <a:p>
          <a:endParaRPr lang="en-PH"/>
        </a:p>
      </dgm:t>
    </dgm:pt>
    <dgm:pt modelId="{41958157-E062-4FF7-8054-334EA83DAA9D}" type="sibTrans" cxnId="{D25ED4BF-4072-4394-9DFA-A57FEEDC59B7}">
      <dgm:prSet/>
      <dgm:spPr/>
      <dgm:t>
        <a:bodyPr/>
        <a:lstStyle/>
        <a:p>
          <a:endParaRPr lang="en-PH"/>
        </a:p>
      </dgm:t>
    </dgm:pt>
    <dgm:pt modelId="{1BBF231D-7843-4383-BB2C-DA0F3236972C}">
      <dgm:prSet phldrT="[Text]" custT="1"/>
      <dgm:spPr/>
      <dgm:t>
        <a:bodyPr/>
        <a:lstStyle/>
        <a:p>
          <a:r>
            <a:rPr lang="en-PH" sz="2000" dirty="0" smtClean="0"/>
            <a:t>Scrum Master</a:t>
          </a:r>
          <a:endParaRPr lang="en-PH" sz="2000" dirty="0"/>
        </a:p>
      </dgm:t>
    </dgm:pt>
    <dgm:pt modelId="{AD3A8BC6-1451-4F41-85F9-A33F80DFC96F}" type="parTrans" cxnId="{D59DA6B0-189D-4680-A7FE-898577CA8A84}">
      <dgm:prSet/>
      <dgm:spPr/>
      <dgm:t>
        <a:bodyPr/>
        <a:lstStyle/>
        <a:p>
          <a:endParaRPr lang="en-PH"/>
        </a:p>
      </dgm:t>
    </dgm:pt>
    <dgm:pt modelId="{52CA246A-CA3E-4088-BCAF-6A7E67C6FAA0}" type="sibTrans" cxnId="{D59DA6B0-189D-4680-A7FE-898577CA8A84}">
      <dgm:prSet/>
      <dgm:spPr/>
      <dgm:t>
        <a:bodyPr/>
        <a:lstStyle/>
        <a:p>
          <a:endParaRPr lang="en-PH"/>
        </a:p>
      </dgm:t>
    </dgm:pt>
    <dgm:pt modelId="{78144F49-B1A9-4326-990C-D24EB6F7C39A}">
      <dgm:prSet phldrT="[Text]" custT="1"/>
      <dgm:spPr/>
      <dgm:t>
        <a:bodyPr/>
        <a:lstStyle/>
        <a:p>
          <a:r>
            <a:rPr lang="en-PH" sz="2000" dirty="0" smtClean="0"/>
            <a:t>Team</a:t>
          </a:r>
          <a:endParaRPr lang="en-PH" sz="2000" dirty="0"/>
        </a:p>
      </dgm:t>
    </dgm:pt>
    <dgm:pt modelId="{0CD76980-71D3-4133-BC74-A2539359FAC4}" type="parTrans" cxnId="{0B1C6F0C-56A2-403B-811C-D6CDA3DC1E9E}">
      <dgm:prSet/>
      <dgm:spPr/>
      <dgm:t>
        <a:bodyPr/>
        <a:lstStyle/>
        <a:p>
          <a:endParaRPr lang="en-PH"/>
        </a:p>
      </dgm:t>
    </dgm:pt>
    <dgm:pt modelId="{D595379D-CBA4-4DA0-B7E8-C9262A5FFDD8}" type="sibTrans" cxnId="{0B1C6F0C-56A2-403B-811C-D6CDA3DC1E9E}">
      <dgm:prSet/>
      <dgm:spPr/>
      <dgm:t>
        <a:bodyPr/>
        <a:lstStyle/>
        <a:p>
          <a:endParaRPr lang="en-PH"/>
        </a:p>
      </dgm:t>
    </dgm:pt>
    <dgm:pt modelId="{02E036B2-DF1C-46DF-AC74-9C707984B09C}">
      <dgm:prSet phldrT="[Text]" custT="1"/>
      <dgm:spPr/>
      <dgm:t>
        <a:bodyPr/>
        <a:lstStyle/>
        <a:p>
          <a:r>
            <a:rPr lang="en-PH" sz="1800" dirty="0" smtClean="0"/>
            <a:t>Sprint Planning</a:t>
          </a:r>
          <a:endParaRPr lang="en-PH" sz="1800" dirty="0"/>
        </a:p>
      </dgm:t>
    </dgm:pt>
    <dgm:pt modelId="{914A0015-530B-4AE7-9F1B-F025581D7B5B}" type="parTrans" cxnId="{DE97ADC2-3286-43E8-996D-AA5EBF548F0C}">
      <dgm:prSet/>
      <dgm:spPr/>
      <dgm:t>
        <a:bodyPr/>
        <a:lstStyle/>
        <a:p>
          <a:endParaRPr lang="en-PH"/>
        </a:p>
      </dgm:t>
    </dgm:pt>
    <dgm:pt modelId="{F9005809-6D71-4ACC-9BD5-CCE33EC50AA1}" type="sibTrans" cxnId="{DE97ADC2-3286-43E8-996D-AA5EBF548F0C}">
      <dgm:prSet/>
      <dgm:spPr/>
      <dgm:t>
        <a:bodyPr/>
        <a:lstStyle/>
        <a:p>
          <a:endParaRPr lang="en-PH"/>
        </a:p>
      </dgm:t>
    </dgm:pt>
    <dgm:pt modelId="{44B0B3FF-D464-443A-A58E-AD83AC067761}">
      <dgm:prSet phldrT="[Text]" custT="1"/>
      <dgm:spPr/>
      <dgm:t>
        <a:bodyPr/>
        <a:lstStyle/>
        <a:p>
          <a:r>
            <a:rPr lang="en-PH" sz="1800" dirty="0" smtClean="0"/>
            <a:t>Sprint Review</a:t>
          </a:r>
          <a:endParaRPr lang="en-PH" sz="1800" dirty="0"/>
        </a:p>
      </dgm:t>
    </dgm:pt>
    <dgm:pt modelId="{9E045C89-AB82-490F-B0DB-3476E21BE2BB}" type="parTrans" cxnId="{1ED01CBC-D34F-47A9-9447-B77438CE0A06}">
      <dgm:prSet/>
      <dgm:spPr/>
      <dgm:t>
        <a:bodyPr/>
        <a:lstStyle/>
        <a:p>
          <a:endParaRPr lang="en-PH"/>
        </a:p>
      </dgm:t>
    </dgm:pt>
    <dgm:pt modelId="{D826C901-A76C-41D5-A30B-75AC9BDFCB9C}" type="sibTrans" cxnId="{1ED01CBC-D34F-47A9-9447-B77438CE0A06}">
      <dgm:prSet/>
      <dgm:spPr/>
      <dgm:t>
        <a:bodyPr/>
        <a:lstStyle/>
        <a:p>
          <a:endParaRPr lang="en-PH"/>
        </a:p>
      </dgm:t>
    </dgm:pt>
    <dgm:pt modelId="{521AFDB0-CCC6-4A1E-A2C4-2441824F511D}">
      <dgm:prSet phldrT="[Text]" custT="1"/>
      <dgm:spPr/>
      <dgm:t>
        <a:bodyPr/>
        <a:lstStyle/>
        <a:p>
          <a:r>
            <a:rPr lang="en-PH" sz="1800" dirty="0" smtClean="0"/>
            <a:t>Sprint Retrospective</a:t>
          </a:r>
          <a:endParaRPr lang="en-PH" sz="1800" dirty="0"/>
        </a:p>
      </dgm:t>
    </dgm:pt>
    <dgm:pt modelId="{06FFB160-2E53-4140-AB96-79180DCAC4CF}" type="parTrans" cxnId="{B7E8C4B8-3B64-42F1-8285-41536EB44F7D}">
      <dgm:prSet/>
      <dgm:spPr/>
      <dgm:t>
        <a:bodyPr/>
        <a:lstStyle/>
        <a:p>
          <a:endParaRPr lang="en-PH"/>
        </a:p>
      </dgm:t>
    </dgm:pt>
    <dgm:pt modelId="{3977C17C-CB0F-4C3D-85BD-D92E89539A0F}" type="sibTrans" cxnId="{B7E8C4B8-3B64-42F1-8285-41536EB44F7D}">
      <dgm:prSet/>
      <dgm:spPr/>
      <dgm:t>
        <a:bodyPr/>
        <a:lstStyle/>
        <a:p>
          <a:endParaRPr lang="en-PH"/>
        </a:p>
      </dgm:t>
    </dgm:pt>
    <dgm:pt modelId="{9B87A2BD-849C-41A6-8C90-F8D58A560510}">
      <dgm:prSet phldrT="[Text]" custT="1"/>
      <dgm:spPr/>
      <dgm:t>
        <a:bodyPr/>
        <a:lstStyle/>
        <a:p>
          <a:r>
            <a:rPr lang="en-PH" sz="1800" dirty="0" smtClean="0"/>
            <a:t>Daily Scrum Meeting</a:t>
          </a:r>
          <a:endParaRPr lang="en-PH" sz="1800" dirty="0"/>
        </a:p>
      </dgm:t>
    </dgm:pt>
    <dgm:pt modelId="{65F10370-179C-4E66-882C-39B0AD5E4C9F}" type="parTrans" cxnId="{C69F53DD-6D0B-4753-B6D9-BFDC91F42577}">
      <dgm:prSet/>
      <dgm:spPr/>
      <dgm:t>
        <a:bodyPr/>
        <a:lstStyle/>
        <a:p>
          <a:endParaRPr lang="en-PH"/>
        </a:p>
      </dgm:t>
    </dgm:pt>
    <dgm:pt modelId="{9CEF5FAB-362E-4EC0-BFBA-C06AAA6C38DF}" type="sibTrans" cxnId="{C69F53DD-6D0B-4753-B6D9-BFDC91F42577}">
      <dgm:prSet/>
      <dgm:spPr/>
      <dgm:t>
        <a:bodyPr/>
        <a:lstStyle/>
        <a:p>
          <a:endParaRPr lang="en-PH"/>
        </a:p>
      </dgm:t>
    </dgm:pt>
    <dgm:pt modelId="{9A4F9E94-0C69-4F2D-84D7-0DD007169CF6}">
      <dgm:prSet phldrT="[Text]" custT="1"/>
      <dgm:spPr/>
      <dgm:t>
        <a:bodyPr/>
        <a:lstStyle/>
        <a:p>
          <a:r>
            <a:rPr lang="en-PH" sz="2000" dirty="0" smtClean="0"/>
            <a:t>Product backlog</a:t>
          </a:r>
          <a:endParaRPr lang="en-PH" sz="2000" dirty="0"/>
        </a:p>
      </dgm:t>
    </dgm:pt>
    <dgm:pt modelId="{CA84F2FB-BF2D-4E7C-98A3-BEC699ED95D6}" type="parTrans" cxnId="{6B5E9E1B-DA08-4F2E-BB24-F2D70DE34D26}">
      <dgm:prSet/>
      <dgm:spPr/>
      <dgm:t>
        <a:bodyPr/>
        <a:lstStyle/>
        <a:p>
          <a:endParaRPr lang="en-PH"/>
        </a:p>
      </dgm:t>
    </dgm:pt>
    <dgm:pt modelId="{2B7E4BFB-CADA-4784-A4D6-E06E361641F4}" type="sibTrans" cxnId="{6B5E9E1B-DA08-4F2E-BB24-F2D70DE34D26}">
      <dgm:prSet/>
      <dgm:spPr/>
      <dgm:t>
        <a:bodyPr/>
        <a:lstStyle/>
        <a:p>
          <a:endParaRPr lang="en-PH"/>
        </a:p>
      </dgm:t>
    </dgm:pt>
    <dgm:pt modelId="{6ECE1015-4A36-4B3E-A055-0CF2AE3F1D00}">
      <dgm:prSet phldrT="[Text]" custT="1"/>
      <dgm:spPr/>
      <dgm:t>
        <a:bodyPr/>
        <a:lstStyle/>
        <a:p>
          <a:r>
            <a:rPr lang="en-PH" sz="2000" dirty="0" smtClean="0"/>
            <a:t>Sprint backlog</a:t>
          </a:r>
          <a:endParaRPr lang="en-PH" sz="2000" dirty="0"/>
        </a:p>
      </dgm:t>
    </dgm:pt>
    <dgm:pt modelId="{B57F8B52-0B3A-4140-AD91-D3606E50D181}" type="parTrans" cxnId="{CF2C1764-69E1-4556-B65B-715EEC273297}">
      <dgm:prSet/>
      <dgm:spPr/>
      <dgm:t>
        <a:bodyPr/>
        <a:lstStyle/>
        <a:p>
          <a:endParaRPr lang="en-PH"/>
        </a:p>
      </dgm:t>
    </dgm:pt>
    <dgm:pt modelId="{01A2A975-E30A-45E4-B38C-D30503D968E3}" type="sibTrans" cxnId="{CF2C1764-69E1-4556-B65B-715EEC273297}">
      <dgm:prSet/>
      <dgm:spPr/>
      <dgm:t>
        <a:bodyPr/>
        <a:lstStyle/>
        <a:p>
          <a:endParaRPr lang="en-PH"/>
        </a:p>
      </dgm:t>
    </dgm:pt>
    <dgm:pt modelId="{F04FF9AF-09B9-4DE7-98DD-25E425F2B3EC}">
      <dgm:prSet phldrT="[Text]" custT="1"/>
      <dgm:spPr/>
      <dgm:t>
        <a:bodyPr/>
        <a:lstStyle/>
        <a:p>
          <a:r>
            <a:rPr lang="en-PH" sz="2000" dirty="0" smtClean="0"/>
            <a:t>Burndown Charts</a:t>
          </a:r>
          <a:endParaRPr lang="en-PH" sz="2000" dirty="0"/>
        </a:p>
      </dgm:t>
    </dgm:pt>
    <dgm:pt modelId="{4ED6827E-9312-4B52-A278-48F1A0D1505F}" type="parTrans" cxnId="{712F1832-1E22-4C2D-8A91-7EA1DF94ED0D}">
      <dgm:prSet/>
      <dgm:spPr/>
      <dgm:t>
        <a:bodyPr/>
        <a:lstStyle/>
        <a:p>
          <a:endParaRPr lang="en-PH"/>
        </a:p>
      </dgm:t>
    </dgm:pt>
    <dgm:pt modelId="{0EC34CD9-5310-4FEE-8F0F-2745F0AC2820}" type="sibTrans" cxnId="{712F1832-1E22-4C2D-8A91-7EA1DF94ED0D}">
      <dgm:prSet/>
      <dgm:spPr/>
      <dgm:t>
        <a:bodyPr/>
        <a:lstStyle/>
        <a:p>
          <a:endParaRPr lang="en-PH"/>
        </a:p>
      </dgm:t>
    </dgm:pt>
    <dgm:pt modelId="{4A3C4209-90B0-4D0F-B03E-CA25BED26682}" type="pres">
      <dgm:prSet presAssocID="{2933744A-B251-4E55-8503-0CC728D34101}" presName="outerComposite" presStyleCnt="0">
        <dgm:presLayoutVars>
          <dgm:chMax val="5"/>
          <dgm:dir/>
          <dgm:resizeHandles val="exact"/>
        </dgm:presLayoutVars>
      </dgm:prSet>
      <dgm:spPr/>
      <dgm:t>
        <a:bodyPr/>
        <a:lstStyle/>
        <a:p>
          <a:endParaRPr lang="en-PH"/>
        </a:p>
      </dgm:t>
    </dgm:pt>
    <dgm:pt modelId="{A3D5E9E9-B1D4-4114-8E43-3419EB2B0D6C}" type="pres">
      <dgm:prSet presAssocID="{2933744A-B251-4E55-8503-0CC728D34101}" presName="dummyMaxCanvas" presStyleCnt="0">
        <dgm:presLayoutVars/>
      </dgm:prSet>
      <dgm:spPr/>
    </dgm:pt>
    <dgm:pt modelId="{FE1260A2-1087-4FBA-B8B4-FB40E05ADCB0}" type="pres">
      <dgm:prSet presAssocID="{2933744A-B251-4E55-8503-0CC728D34101}" presName="ThreeNodes_1" presStyleLbl="node1" presStyleIdx="0" presStyleCnt="3">
        <dgm:presLayoutVars>
          <dgm:bulletEnabled val="1"/>
        </dgm:presLayoutVars>
      </dgm:prSet>
      <dgm:spPr/>
      <dgm:t>
        <a:bodyPr/>
        <a:lstStyle/>
        <a:p>
          <a:endParaRPr lang="en-PH"/>
        </a:p>
      </dgm:t>
    </dgm:pt>
    <dgm:pt modelId="{BA7E2AAF-5FEA-4165-91B9-43B054C65E56}" type="pres">
      <dgm:prSet presAssocID="{2933744A-B251-4E55-8503-0CC728D34101}" presName="ThreeNodes_2" presStyleLbl="node1" presStyleIdx="1" presStyleCnt="3">
        <dgm:presLayoutVars>
          <dgm:bulletEnabled val="1"/>
        </dgm:presLayoutVars>
      </dgm:prSet>
      <dgm:spPr/>
      <dgm:t>
        <a:bodyPr/>
        <a:lstStyle/>
        <a:p>
          <a:endParaRPr lang="en-PH"/>
        </a:p>
      </dgm:t>
    </dgm:pt>
    <dgm:pt modelId="{D11BA2C6-5ECE-4CE3-8E7E-C6B9C58B5DC9}" type="pres">
      <dgm:prSet presAssocID="{2933744A-B251-4E55-8503-0CC728D34101}" presName="ThreeNodes_3" presStyleLbl="node1" presStyleIdx="2" presStyleCnt="3">
        <dgm:presLayoutVars>
          <dgm:bulletEnabled val="1"/>
        </dgm:presLayoutVars>
      </dgm:prSet>
      <dgm:spPr/>
      <dgm:t>
        <a:bodyPr/>
        <a:lstStyle/>
        <a:p>
          <a:endParaRPr lang="en-PH"/>
        </a:p>
      </dgm:t>
    </dgm:pt>
    <dgm:pt modelId="{F53943FE-81B3-4ECD-B5E7-F9D9B49F874B}" type="pres">
      <dgm:prSet presAssocID="{2933744A-B251-4E55-8503-0CC728D34101}" presName="ThreeConn_1-2" presStyleLbl="fgAccFollowNode1" presStyleIdx="0" presStyleCnt="2">
        <dgm:presLayoutVars>
          <dgm:bulletEnabled val="1"/>
        </dgm:presLayoutVars>
      </dgm:prSet>
      <dgm:spPr/>
      <dgm:t>
        <a:bodyPr/>
        <a:lstStyle/>
        <a:p>
          <a:endParaRPr lang="en-PH"/>
        </a:p>
      </dgm:t>
    </dgm:pt>
    <dgm:pt modelId="{5D613A76-AB05-4F89-93F4-14003A9DA57B}" type="pres">
      <dgm:prSet presAssocID="{2933744A-B251-4E55-8503-0CC728D34101}" presName="ThreeConn_2-3" presStyleLbl="fgAccFollowNode1" presStyleIdx="1" presStyleCnt="2">
        <dgm:presLayoutVars>
          <dgm:bulletEnabled val="1"/>
        </dgm:presLayoutVars>
      </dgm:prSet>
      <dgm:spPr/>
      <dgm:t>
        <a:bodyPr/>
        <a:lstStyle/>
        <a:p>
          <a:endParaRPr lang="en-PH"/>
        </a:p>
      </dgm:t>
    </dgm:pt>
    <dgm:pt modelId="{98AE3B4A-437D-4343-9782-FB43D1E64B83}" type="pres">
      <dgm:prSet presAssocID="{2933744A-B251-4E55-8503-0CC728D34101}" presName="ThreeNodes_1_text" presStyleLbl="node1" presStyleIdx="2" presStyleCnt="3">
        <dgm:presLayoutVars>
          <dgm:bulletEnabled val="1"/>
        </dgm:presLayoutVars>
      </dgm:prSet>
      <dgm:spPr/>
      <dgm:t>
        <a:bodyPr/>
        <a:lstStyle/>
        <a:p>
          <a:endParaRPr lang="en-PH"/>
        </a:p>
      </dgm:t>
    </dgm:pt>
    <dgm:pt modelId="{A996E128-4D0F-45E5-9445-78A967F62606}" type="pres">
      <dgm:prSet presAssocID="{2933744A-B251-4E55-8503-0CC728D34101}" presName="ThreeNodes_2_text" presStyleLbl="node1" presStyleIdx="2" presStyleCnt="3">
        <dgm:presLayoutVars>
          <dgm:bulletEnabled val="1"/>
        </dgm:presLayoutVars>
      </dgm:prSet>
      <dgm:spPr/>
      <dgm:t>
        <a:bodyPr/>
        <a:lstStyle/>
        <a:p>
          <a:endParaRPr lang="en-PH"/>
        </a:p>
      </dgm:t>
    </dgm:pt>
    <dgm:pt modelId="{AD51C34A-EDA8-42C9-BDEF-2B02FCF8D597}" type="pres">
      <dgm:prSet presAssocID="{2933744A-B251-4E55-8503-0CC728D34101}" presName="ThreeNodes_3_text" presStyleLbl="node1" presStyleIdx="2" presStyleCnt="3">
        <dgm:presLayoutVars>
          <dgm:bulletEnabled val="1"/>
        </dgm:presLayoutVars>
      </dgm:prSet>
      <dgm:spPr/>
      <dgm:t>
        <a:bodyPr/>
        <a:lstStyle/>
        <a:p>
          <a:endParaRPr lang="en-PH"/>
        </a:p>
      </dgm:t>
    </dgm:pt>
  </dgm:ptLst>
  <dgm:cxnLst>
    <dgm:cxn modelId="{85CE9B9B-8E98-4C7B-B964-5DE21ACA8D01}" type="presOf" srcId="{521AFDB0-CCC6-4A1E-A2C4-2441824F511D}" destId="{A996E128-4D0F-45E5-9445-78A967F62606}" srcOrd="1" destOrd="3" presId="urn:microsoft.com/office/officeart/2005/8/layout/vProcess5"/>
    <dgm:cxn modelId="{70832BE6-1503-4965-B549-F177B370C687}" type="presOf" srcId="{A627018D-89EA-4321-B9A2-9492D6FBA0F5}" destId="{A996E128-4D0F-45E5-9445-78A967F62606}" srcOrd="1" destOrd="0" presId="urn:microsoft.com/office/officeart/2005/8/layout/vProcess5"/>
    <dgm:cxn modelId="{44FB2337-64D0-4FF7-BAE0-C957E173075D}" type="presOf" srcId="{F04FF9AF-09B9-4DE7-98DD-25E425F2B3EC}" destId="{D11BA2C6-5ECE-4CE3-8E7E-C6B9C58B5DC9}" srcOrd="0" destOrd="3" presId="urn:microsoft.com/office/officeart/2005/8/layout/vProcess5"/>
    <dgm:cxn modelId="{996FD224-DD95-445E-BFB5-02423A715033}" type="presOf" srcId="{02E036B2-DF1C-46DF-AC74-9C707984B09C}" destId="{BA7E2AAF-5FEA-4165-91B9-43B054C65E56}" srcOrd="0" destOrd="1" presId="urn:microsoft.com/office/officeart/2005/8/layout/vProcess5"/>
    <dgm:cxn modelId="{08ABE958-5F66-4D1F-9D51-A0279707FA25}" type="presOf" srcId="{722C3C07-AEFC-405D-BFB9-BF3FA6126C74}" destId="{F53943FE-81B3-4ECD-B5E7-F9D9B49F874B}" srcOrd="0" destOrd="0" presId="urn:microsoft.com/office/officeart/2005/8/layout/vProcess5"/>
    <dgm:cxn modelId="{E5AA4969-0EB6-4C64-AC47-9797C4603AEE}" type="presOf" srcId="{78144F49-B1A9-4326-990C-D24EB6F7C39A}" destId="{98AE3B4A-437D-4343-9782-FB43D1E64B83}" srcOrd="1" destOrd="3" presId="urn:microsoft.com/office/officeart/2005/8/layout/vProcess5"/>
    <dgm:cxn modelId="{7EB4894F-7B00-4590-9C32-8715B58F031F}" type="presOf" srcId="{9B87A2BD-849C-41A6-8C90-F8D58A560510}" destId="{BA7E2AAF-5FEA-4165-91B9-43B054C65E56}" srcOrd="0" destOrd="4" presId="urn:microsoft.com/office/officeart/2005/8/layout/vProcess5"/>
    <dgm:cxn modelId="{39DE72BC-4F17-43C2-B5F8-BAA47D0AEBFD}" type="presOf" srcId="{44B0B3FF-D464-443A-A58E-AD83AC067761}" destId="{A996E128-4D0F-45E5-9445-78A967F62606}" srcOrd="1" destOrd="2" presId="urn:microsoft.com/office/officeart/2005/8/layout/vProcess5"/>
    <dgm:cxn modelId="{712F1832-1E22-4C2D-8A91-7EA1DF94ED0D}" srcId="{74481A2B-7038-4909-99E5-69CB2010AC99}" destId="{F04FF9AF-09B9-4DE7-98DD-25E425F2B3EC}" srcOrd="2" destOrd="0" parTransId="{4ED6827E-9312-4B52-A278-48F1A0D1505F}" sibTransId="{0EC34CD9-5310-4FEE-8F0F-2745F0AC2820}"/>
    <dgm:cxn modelId="{0BF3A0AF-F169-45A1-9591-15AB329F07E6}" srcId="{2933744A-B251-4E55-8503-0CC728D34101}" destId="{74481A2B-7038-4909-99E5-69CB2010AC99}" srcOrd="2" destOrd="0" parTransId="{C0289E3A-7DE7-4AF5-B288-6BBFB72B351F}" sibTransId="{2F3FF111-F82D-4713-8C51-D8BAD36C239D}"/>
    <dgm:cxn modelId="{CF2C1764-69E1-4556-B65B-715EEC273297}" srcId="{74481A2B-7038-4909-99E5-69CB2010AC99}" destId="{6ECE1015-4A36-4B3E-A055-0CF2AE3F1D00}" srcOrd="1" destOrd="0" parTransId="{B57F8B52-0B3A-4140-AD91-D3606E50D181}" sibTransId="{01A2A975-E30A-45E4-B38C-D30503D968E3}"/>
    <dgm:cxn modelId="{65E35A0A-B998-4624-98EF-FF4B4B1EF7D6}" type="presOf" srcId="{2933744A-B251-4E55-8503-0CC728D34101}" destId="{4A3C4209-90B0-4D0F-B03E-CA25BED26682}" srcOrd="0" destOrd="0" presId="urn:microsoft.com/office/officeart/2005/8/layout/vProcess5"/>
    <dgm:cxn modelId="{4F68D98B-DE36-4BFB-8C2D-4161E906D055}" type="presOf" srcId="{02E036B2-DF1C-46DF-AC74-9C707984B09C}" destId="{A996E128-4D0F-45E5-9445-78A967F62606}" srcOrd="1" destOrd="1" presId="urn:microsoft.com/office/officeart/2005/8/layout/vProcess5"/>
    <dgm:cxn modelId="{0084DF6C-4163-48F9-8902-0B2C11E9C991}" type="presOf" srcId="{F04FF9AF-09B9-4DE7-98DD-25E425F2B3EC}" destId="{AD51C34A-EDA8-42C9-BDEF-2B02FCF8D597}" srcOrd="1" destOrd="3" presId="urn:microsoft.com/office/officeart/2005/8/layout/vProcess5"/>
    <dgm:cxn modelId="{B7E8C4B8-3B64-42F1-8285-41536EB44F7D}" srcId="{A627018D-89EA-4321-B9A2-9492D6FBA0F5}" destId="{521AFDB0-CCC6-4A1E-A2C4-2441824F511D}" srcOrd="2" destOrd="0" parTransId="{06FFB160-2E53-4140-AB96-79180DCAC4CF}" sibTransId="{3977C17C-CB0F-4C3D-85BD-D92E89539A0F}"/>
    <dgm:cxn modelId="{C69F53DD-6D0B-4753-B6D9-BFDC91F42577}" srcId="{A627018D-89EA-4321-B9A2-9492D6FBA0F5}" destId="{9B87A2BD-849C-41A6-8C90-F8D58A560510}" srcOrd="3" destOrd="0" parTransId="{65F10370-179C-4E66-882C-39B0AD5E4C9F}" sibTransId="{9CEF5FAB-362E-4EC0-BFBA-C06AAA6C38DF}"/>
    <dgm:cxn modelId="{1ED01CBC-D34F-47A9-9447-B77438CE0A06}" srcId="{A627018D-89EA-4321-B9A2-9492D6FBA0F5}" destId="{44B0B3FF-D464-443A-A58E-AD83AC067761}" srcOrd="1" destOrd="0" parTransId="{9E045C89-AB82-490F-B0DB-3476E21BE2BB}" sibTransId="{D826C901-A76C-41D5-A30B-75AC9BDFCB9C}"/>
    <dgm:cxn modelId="{819EA034-52D8-45B7-9291-B2DD095E20B8}" type="presOf" srcId="{B7E0EBD3-2B98-478F-B60A-F587B45CE22F}" destId="{98AE3B4A-437D-4343-9782-FB43D1E64B83}" srcOrd="1" destOrd="0" presId="urn:microsoft.com/office/officeart/2005/8/layout/vProcess5"/>
    <dgm:cxn modelId="{BFB9E271-4C4F-43FB-94B1-664981A2BB67}" type="presOf" srcId="{6ECE1015-4A36-4B3E-A055-0CF2AE3F1D00}" destId="{AD51C34A-EDA8-42C9-BDEF-2B02FCF8D597}" srcOrd="1" destOrd="2" presId="urn:microsoft.com/office/officeart/2005/8/layout/vProcess5"/>
    <dgm:cxn modelId="{02794EA3-DA20-42A2-AC46-BBE685BF99AB}" type="presOf" srcId="{B7E0EBD3-2B98-478F-B60A-F587B45CE22F}" destId="{FE1260A2-1087-4FBA-B8B4-FB40E05ADCB0}" srcOrd="0" destOrd="0" presId="urn:microsoft.com/office/officeart/2005/8/layout/vProcess5"/>
    <dgm:cxn modelId="{84ECCE40-B166-47E1-B264-2509B4F5BBC3}" type="presOf" srcId="{1BBF231D-7843-4383-BB2C-DA0F3236972C}" destId="{98AE3B4A-437D-4343-9782-FB43D1E64B83}" srcOrd="1" destOrd="2" presId="urn:microsoft.com/office/officeart/2005/8/layout/vProcess5"/>
    <dgm:cxn modelId="{9AAC8ED0-1610-4715-B5F9-5A9DD0E4CFFC}" type="presOf" srcId="{44B0B3FF-D464-443A-A58E-AD83AC067761}" destId="{BA7E2AAF-5FEA-4165-91B9-43B054C65E56}" srcOrd="0" destOrd="2" presId="urn:microsoft.com/office/officeart/2005/8/layout/vProcess5"/>
    <dgm:cxn modelId="{E6B302DD-A706-4E43-840A-91A60296D086}" type="presOf" srcId="{6ECE1015-4A36-4B3E-A055-0CF2AE3F1D00}" destId="{D11BA2C6-5ECE-4CE3-8E7E-C6B9C58B5DC9}" srcOrd="0" destOrd="2" presId="urn:microsoft.com/office/officeart/2005/8/layout/vProcess5"/>
    <dgm:cxn modelId="{D91C4BEB-EFB6-4EAC-8D87-DB69D96A204B}" type="presOf" srcId="{74481A2B-7038-4909-99E5-69CB2010AC99}" destId="{D11BA2C6-5ECE-4CE3-8E7E-C6B9C58B5DC9}" srcOrd="0" destOrd="0" presId="urn:microsoft.com/office/officeart/2005/8/layout/vProcess5"/>
    <dgm:cxn modelId="{D7B345F2-01BB-49B1-9C2B-27F2382C49A0}" type="presOf" srcId="{78792E6D-35B6-4A9B-AF1C-27A56EA90A8A}" destId="{FE1260A2-1087-4FBA-B8B4-FB40E05ADCB0}" srcOrd="0" destOrd="1" presId="urn:microsoft.com/office/officeart/2005/8/layout/vProcess5"/>
    <dgm:cxn modelId="{FB780E17-76BD-456D-9903-1F37EEADEF12}" srcId="{2933744A-B251-4E55-8503-0CC728D34101}" destId="{B7E0EBD3-2B98-478F-B60A-F587B45CE22F}" srcOrd="0" destOrd="0" parTransId="{5A17B4F6-171E-4AE5-8274-070F278A32A1}" sibTransId="{722C3C07-AEFC-405D-BFB9-BF3FA6126C74}"/>
    <dgm:cxn modelId="{27547EBA-315A-4C3C-B504-CD7402EE62D8}" type="presOf" srcId="{9A4F9E94-0C69-4F2D-84D7-0DD007169CF6}" destId="{AD51C34A-EDA8-42C9-BDEF-2B02FCF8D597}" srcOrd="1" destOrd="1" presId="urn:microsoft.com/office/officeart/2005/8/layout/vProcess5"/>
    <dgm:cxn modelId="{1952AA24-E8F3-4884-AD33-3C88AC65850A}" type="presOf" srcId="{1BBF231D-7843-4383-BB2C-DA0F3236972C}" destId="{FE1260A2-1087-4FBA-B8B4-FB40E05ADCB0}" srcOrd="0" destOrd="2" presId="urn:microsoft.com/office/officeart/2005/8/layout/vProcess5"/>
    <dgm:cxn modelId="{E52547F2-F2BD-4AC8-B516-082164C4E6E8}" srcId="{2933744A-B251-4E55-8503-0CC728D34101}" destId="{A627018D-89EA-4321-B9A2-9492D6FBA0F5}" srcOrd="1" destOrd="0" parTransId="{1A785170-42DE-4735-B9CB-B32296BEA9FC}" sibTransId="{2BA6D254-820B-4A74-8434-22E311A660B7}"/>
    <dgm:cxn modelId="{570EA20D-CB50-43EF-8A6D-E06B28E9AAC4}" type="presOf" srcId="{9A4F9E94-0C69-4F2D-84D7-0DD007169CF6}" destId="{D11BA2C6-5ECE-4CE3-8E7E-C6B9C58B5DC9}" srcOrd="0" destOrd="1" presId="urn:microsoft.com/office/officeart/2005/8/layout/vProcess5"/>
    <dgm:cxn modelId="{E63C6CB8-29D4-4DA6-9D14-86EE4D0CC71E}" type="presOf" srcId="{78792E6D-35B6-4A9B-AF1C-27A56EA90A8A}" destId="{98AE3B4A-437D-4343-9782-FB43D1E64B83}" srcOrd="1" destOrd="1" presId="urn:microsoft.com/office/officeart/2005/8/layout/vProcess5"/>
    <dgm:cxn modelId="{DE97ADC2-3286-43E8-996D-AA5EBF548F0C}" srcId="{A627018D-89EA-4321-B9A2-9492D6FBA0F5}" destId="{02E036B2-DF1C-46DF-AC74-9C707984B09C}" srcOrd="0" destOrd="0" parTransId="{914A0015-530B-4AE7-9F1B-F025581D7B5B}" sibTransId="{F9005809-6D71-4ACC-9BD5-CCE33EC50AA1}"/>
    <dgm:cxn modelId="{D25ED4BF-4072-4394-9DFA-A57FEEDC59B7}" srcId="{B7E0EBD3-2B98-478F-B60A-F587B45CE22F}" destId="{78792E6D-35B6-4A9B-AF1C-27A56EA90A8A}" srcOrd="0" destOrd="0" parTransId="{1746A5F1-9FB2-44AD-B5F0-D2569F08991D}" sibTransId="{41958157-E062-4FF7-8054-334EA83DAA9D}"/>
    <dgm:cxn modelId="{2A6B3CE0-23BF-4EFB-A7D2-6588127D73F3}" type="presOf" srcId="{74481A2B-7038-4909-99E5-69CB2010AC99}" destId="{AD51C34A-EDA8-42C9-BDEF-2B02FCF8D597}" srcOrd="1" destOrd="0" presId="urn:microsoft.com/office/officeart/2005/8/layout/vProcess5"/>
    <dgm:cxn modelId="{FBA9A07B-3FF8-4A68-826C-96A5A8E0CE90}" type="presOf" srcId="{A627018D-89EA-4321-B9A2-9492D6FBA0F5}" destId="{BA7E2AAF-5FEA-4165-91B9-43B054C65E56}" srcOrd="0" destOrd="0" presId="urn:microsoft.com/office/officeart/2005/8/layout/vProcess5"/>
    <dgm:cxn modelId="{D59DA6B0-189D-4680-A7FE-898577CA8A84}" srcId="{B7E0EBD3-2B98-478F-B60A-F587B45CE22F}" destId="{1BBF231D-7843-4383-BB2C-DA0F3236972C}" srcOrd="1" destOrd="0" parTransId="{AD3A8BC6-1451-4F41-85F9-A33F80DFC96F}" sibTransId="{52CA246A-CA3E-4088-BCAF-6A7E67C6FAA0}"/>
    <dgm:cxn modelId="{7E34FF11-79CA-4D97-BCC3-D45D4C3CFD23}" type="presOf" srcId="{2BA6D254-820B-4A74-8434-22E311A660B7}" destId="{5D613A76-AB05-4F89-93F4-14003A9DA57B}" srcOrd="0" destOrd="0" presId="urn:microsoft.com/office/officeart/2005/8/layout/vProcess5"/>
    <dgm:cxn modelId="{0B1C6F0C-56A2-403B-811C-D6CDA3DC1E9E}" srcId="{B7E0EBD3-2B98-478F-B60A-F587B45CE22F}" destId="{78144F49-B1A9-4326-990C-D24EB6F7C39A}" srcOrd="2" destOrd="0" parTransId="{0CD76980-71D3-4133-BC74-A2539359FAC4}" sibTransId="{D595379D-CBA4-4DA0-B7E8-C9262A5FFDD8}"/>
    <dgm:cxn modelId="{90786F1B-C129-4315-B26F-956A16CBC41F}" type="presOf" srcId="{78144F49-B1A9-4326-990C-D24EB6F7C39A}" destId="{FE1260A2-1087-4FBA-B8B4-FB40E05ADCB0}" srcOrd="0" destOrd="3" presId="urn:microsoft.com/office/officeart/2005/8/layout/vProcess5"/>
    <dgm:cxn modelId="{F29D22AA-FEA4-4B64-858A-F9B017BFFB0F}" type="presOf" srcId="{9B87A2BD-849C-41A6-8C90-F8D58A560510}" destId="{A996E128-4D0F-45E5-9445-78A967F62606}" srcOrd="1" destOrd="4" presId="urn:microsoft.com/office/officeart/2005/8/layout/vProcess5"/>
    <dgm:cxn modelId="{360C5B3A-0393-4823-A283-B5D1A651A251}" type="presOf" srcId="{521AFDB0-CCC6-4A1E-A2C4-2441824F511D}" destId="{BA7E2AAF-5FEA-4165-91B9-43B054C65E56}" srcOrd="0" destOrd="3" presId="urn:microsoft.com/office/officeart/2005/8/layout/vProcess5"/>
    <dgm:cxn modelId="{6B5E9E1B-DA08-4F2E-BB24-F2D70DE34D26}" srcId="{74481A2B-7038-4909-99E5-69CB2010AC99}" destId="{9A4F9E94-0C69-4F2D-84D7-0DD007169CF6}" srcOrd="0" destOrd="0" parTransId="{CA84F2FB-BF2D-4E7C-98A3-BEC699ED95D6}" sibTransId="{2B7E4BFB-CADA-4784-A4D6-E06E361641F4}"/>
    <dgm:cxn modelId="{AE58943E-AA19-45D1-A4B7-2C968E9D24BB}" type="presParOf" srcId="{4A3C4209-90B0-4D0F-B03E-CA25BED26682}" destId="{A3D5E9E9-B1D4-4114-8E43-3419EB2B0D6C}" srcOrd="0" destOrd="0" presId="urn:microsoft.com/office/officeart/2005/8/layout/vProcess5"/>
    <dgm:cxn modelId="{ED1E8FF5-01C4-4352-8D6A-FD8F0F514088}" type="presParOf" srcId="{4A3C4209-90B0-4D0F-B03E-CA25BED26682}" destId="{FE1260A2-1087-4FBA-B8B4-FB40E05ADCB0}" srcOrd="1" destOrd="0" presId="urn:microsoft.com/office/officeart/2005/8/layout/vProcess5"/>
    <dgm:cxn modelId="{7266FCA1-E5E8-4190-8D5F-D80C3B9DAD3C}" type="presParOf" srcId="{4A3C4209-90B0-4D0F-B03E-CA25BED26682}" destId="{BA7E2AAF-5FEA-4165-91B9-43B054C65E56}" srcOrd="2" destOrd="0" presId="urn:microsoft.com/office/officeart/2005/8/layout/vProcess5"/>
    <dgm:cxn modelId="{294DE9D6-E901-4F15-9C7B-672937E10840}" type="presParOf" srcId="{4A3C4209-90B0-4D0F-B03E-CA25BED26682}" destId="{D11BA2C6-5ECE-4CE3-8E7E-C6B9C58B5DC9}" srcOrd="3" destOrd="0" presId="urn:microsoft.com/office/officeart/2005/8/layout/vProcess5"/>
    <dgm:cxn modelId="{145B257D-26C8-4828-A53A-20AA589BC4D6}" type="presParOf" srcId="{4A3C4209-90B0-4D0F-B03E-CA25BED26682}" destId="{F53943FE-81B3-4ECD-B5E7-F9D9B49F874B}" srcOrd="4" destOrd="0" presId="urn:microsoft.com/office/officeart/2005/8/layout/vProcess5"/>
    <dgm:cxn modelId="{B38ED1AD-DE9E-4E20-BC43-0078E6E7E80D}" type="presParOf" srcId="{4A3C4209-90B0-4D0F-B03E-CA25BED26682}" destId="{5D613A76-AB05-4F89-93F4-14003A9DA57B}" srcOrd="5" destOrd="0" presId="urn:microsoft.com/office/officeart/2005/8/layout/vProcess5"/>
    <dgm:cxn modelId="{CA4AC4DF-9619-4281-BBC3-0839B81AE75F}" type="presParOf" srcId="{4A3C4209-90B0-4D0F-B03E-CA25BED26682}" destId="{98AE3B4A-437D-4343-9782-FB43D1E64B83}" srcOrd="6" destOrd="0" presId="urn:microsoft.com/office/officeart/2005/8/layout/vProcess5"/>
    <dgm:cxn modelId="{88F44C04-96B8-4399-9064-5C2DBCED3A30}" type="presParOf" srcId="{4A3C4209-90B0-4D0F-B03E-CA25BED26682}" destId="{A996E128-4D0F-45E5-9445-78A967F62606}" srcOrd="7" destOrd="0" presId="urn:microsoft.com/office/officeart/2005/8/layout/vProcess5"/>
    <dgm:cxn modelId="{6F1CC17C-0A3C-4470-9A2D-92453EBE3014}" type="presParOf" srcId="{4A3C4209-90B0-4D0F-B03E-CA25BED26682}" destId="{AD51C34A-EDA8-42C9-BDEF-2B02FCF8D59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smtClean="0"/>
            <a:t>Who</a:t>
          </a:r>
          <a:endParaRPr lang="en-PH" dirty="0"/>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smtClean="0"/>
            <a:t>  </a:t>
          </a:r>
          <a:endParaRPr lang="en-PH" dirty="0"/>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FC133CAD-2D7D-40A2-BCCB-DDEF3E2411B1}">
      <dgm:prSet phldrT="[Text]"/>
      <dgm:spPr/>
      <dgm:t>
        <a:bodyPr/>
        <a:lstStyle/>
        <a:p>
          <a:r>
            <a:rPr lang="en-PH" dirty="0" smtClean="0"/>
            <a:t>Team</a:t>
          </a:r>
          <a:endParaRPr lang="en-PH" dirty="0"/>
        </a:p>
      </dgm:t>
    </dgm:pt>
    <dgm:pt modelId="{847E631E-851B-4EC1-866C-97B5FC681AC4}" type="parTrans" cxnId="{3DC4DB1C-113D-424D-8C0B-1D38485A4883}">
      <dgm:prSet/>
      <dgm:spPr/>
      <dgm:t>
        <a:bodyPr/>
        <a:lstStyle/>
        <a:p>
          <a:endParaRPr lang="en-PH"/>
        </a:p>
      </dgm:t>
    </dgm:pt>
    <dgm:pt modelId="{2BBC3BF1-BA84-40A8-9DB8-FD88924956DD}" type="sibTrans" cxnId="{3DC4DB1C-113D-424D-8C0B-1D38485A4883}">
      <dgm:prSet/>
      <dgm:spPr/>
      <dgm:t>
        <a:bodyPr/>
        <a:lstStyle/>
        <a:p>
          <a:endParaRPr lang="en-PH"/>
        </a:p>
      </dgm:t>
    </dgm:pt>
    <dgm:pt modelId="{5FDDC755-5813-4D1E-A042-9B76711ED67A}">
      <dgm:prSet phldrT="[Text]"/>
      <dgm:spPr/>
      <dgm:t>
        <a:bodyPr/>
        <a:lstStyle/>
        <a:p>
          <a:r>
            <a:rPr lang="en-PH" dirty="0" smtClean="0"/>
            <a:t>  </a:t>
          </a:r>
          <a:endParaRPr lang="en-PH" dirty="0"/>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smtClean="0"/>
            <a:t>Discuss Top Priority Product</a:t>
          </a:r>
          <a:endParaRPr lang="en-PH" sz="1900" dirty="0"/>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smtClean="0"/>
            <a:t>Why</a:t>
          </a:r>
          <a:endParaRPr lang="en-PH" dirty="0"/>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smtClean="0"/>
            <a:t> </a:t>
          </a:r>
          <a:endParaRPr lang="en-PH" dirty="0"/>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smtClean="0"/>
            <a:t>Know what will be worked on</a:t>
          </a:r>
          <a:endParaRPr lang="en-PH" dirty="0"/>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smtClean="0"/>
            <a:t>Scrum Master</a:t>
          </a:r>
          <a:endParaRPr lang="en-PH" dirty="0"/>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smtClean="0"/>
            <a:t>Product Owner</a:t>
          </a:r>
          <a:endParaRPr lang="en-PH" dirty="0"/>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smtClean="0"/>
            <a:t>Team selects which to do</a:t>
          </a:r>
          <a:endParaRPr lang="en-PH" sz="1900" dirty="0"/>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smtClean="0"/>
            <a:t>Understand it enough to do it</a:t>
          </a:r>
          <a:endParaRPr lang="en-PH" dirty="0"/>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smtClean="0"/>
            <a:t>Agenda</a:t>
          </a:r>
          <a:endParaRPr lang="en-PH" sz="2700" dirty="0"/>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6F188F85-6FA9-4190-9A6B-06AECB466597}" type="pres">
      <dgm:prSet presAssocID="{2EB3A6BD-2DEF-4756-AFD9-F719D7677B26}" presName="Name0" presStyleCnt="0">
        <dgm:presLayoutVars>
          <dgm:chMax/>
          <dgm:chPref val="3"/>
          <dgm:dir/>
          <dgm:animOne val="branch"/>
          <dgm:animLvl val="lvl"/>
        </dgm:presLayoutVars>
      </dgm:prSet>
      <dgm:spPr/>
      <dgm:t>
        <a:bodyPr/>
        <a:lstStyle/>
        <a:p>
          <a:endParaRPr lang="en-PH"/>
        </a:p>
      </dgm:t>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t>
        <a:bodyPr/>
        <a:lstStyle/>
        <a:p>
          <a:endParaRPr lang="en-PH"/>
        </a:p>
      </dgm:t>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t>
        <a:bodyPr/>
        <a:lstStyle/>
        <a:p>
          <a:endParaRPr lang="en-PH"/>
        </a:p>
      </dgm:t>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t>
        <a:bodyPr/>
        <a:lstStyle/>
        <a:p>
          <a:endParaRPr lang="en-PH"/>
        </a:p>
      </dgm:t>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t>
        <a:bodyPr/>
        <a:lstStyle/>
        <a:p>
          <a:endParaRPr lang="en-PH"/>
        </a:p>
      </dgm:t>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t>
        <a:bodyPr/>
        <a:lstStyle/>
        <a:p>
          <a:endParaRPr lang="en-PH"/>
        </a:p>
      </dgm:t>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t>
        <a:bodyPr/>
        <a:lstStyle/>
        <a:p>
          <a:endParaRPr lang="en-PH"/>
        </a:p>
      </dgm:t>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t>
        <a:bodyPr/>
        <a:lstStyle/>
        <a:p>
          <a:endParaRPr lang="en-PH"/>
        </a:p>
      </dgm:t>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t>
        <a:bodyPr/>
        <a:lstStyle/>
        <a:p>
          <a:endParaRPr lang="en-PH"/>
        </a:p>
      </dgm:t>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t>
        <a:bodyPr/>
        <a:lstStyle/>
        <a:p>
          <a:endParaRPr lang="en-PH"/>
        </a:p>
      </dgm:t>
    </dgm:pt>
  </dgm:ptLst>
  <dgm:cxnLst>
    <dgm:cxn modelId="{80CDC67F-7C1C-4FA3-A12E-D051116B6BA4}" srcId="{2EB3A6BD-2DEF-4756-AFD9-F719D7677B26}" destId="{9FA675F4-4D48-4F9F-9258-9792807C341E}" srcOrd="0" destOrd="0" parTransId="{C62BBD04-5E1D-4C03-A194-C255851C869D}" sibTransId="{09619544-96C5-434A-A6BD-21684DE37543}"/>
    <dgm:cxn modelId="{A23448F5-49D6-4B88-A997-69F13AE52DB2}" srcId="{9FA675F4-4D48-4F9F-9258-9792807C341E}" destId="{6D7492F1-6A1A-47CB-A539-A94C348234DC}" srcOrd="0" destOrd="0" parTransId="{9CAACCA4-BD8F-43B8-9C53-BAD049C9E9B8}" sibTransId="{F603D02E-982A-4074-B5A6-7CE39EFE2D54}"/>
    <dgm:cxn modelId="{DECB2AEC-B5C9-40EE-9082-BA96655BD32F}" type="presOf" srcId="{C0F8B97A-59C3-4669-B94A-897C57896886}" destId="{6FEB1C7A-ECB8-4A6E-A971-3DB5D34DB0A7}" srcOrd="0" destOrd="0" presId="urn:microsoft.com/office/officeart/2011/layout/TabList"/>
    <dgm:cxn modelId="{F0888DCC-C471-4B8A-BA32-7F7F6550AF97}" srcId="{2EB3A6BD-2DEF-4756-AFD9-F719D7677B26}" destId="{C0F8B97A-59C3-4669-B94A-897C57896886}" srcOrd="2" destOrd="0" parTransId="{50C436F3-BD37-4687-9BD7-84C8A7DC2206}" sibTransId="{EE120C4A-3D55-42A0-84F7-5E38A3D8E4B6}"/>
    <dgm:cxn modelId="{33B63BED-6B56-4932-B101-2E99A2CFB1B5}" type="presOf" srcId="{9FA675F4-4D48-4F9F-9258-9792807C341E}" destId="{08416E18-02BE-402A-A1EB-33371A15470E}" srcOrd="0" destOrd="0" presId="urn:microsoft.com/office/officeart/2011/layout/TabList"/>
    <dgm:cxn modelId="{4EBDC15C-DD14-425F-98B5-86F90FC1205E}" srcId="{2EB3A6BD-2DEF-4756-AFD9-F719D7677B26}" destId="{5698AE29-4684-4D51-AD89-3635031C282D}" srcOrd="1" destOrd="0" parTransId="{8886A2A8-181B-411F-AE90-46FF487A9BD7}" sibTransId="{73E3F9D8-EF21-48C1-B487-5DE6AC78C173}"/>
    <dgm:cxn modelId="{B187057A-6F69-427D-953F-B5E0E3947EF4}" type="presOf" srcId="{42A57A75-F1E2-40C9-8982-0CA019C5861D}" destId="{5C6507CB-90A1-45EE-B749-BCCDED9693D5}" srcOrd="0" destOrd="1" presId="urn:microsoft.com/office/officeart/2011/layout/TabList"/>
    <dgm:cxn modelId="{D49528CD-8498-4602-8CE2-273CCE21DDC5}" type="presOf" srcId="{96CCE1E1-51AC-4FA6-AFE2-889EFBBF8EF7}" destId="{5C6507CB-90A1-45EE-B749-BCCDED9693D5}" srcOrd="0" destOrd="0" presId="urn:microsoft.com/office/officeart/2011/layout/TabList"/>
    <dgm:cxn modelId="{3DC4DB1C-113D-424D-8C0B-1D38485A4883}" srcId="{9FA675F4-4D48-4F9F-9258-9792807C341E}" destId="{FC133CAD-2D7D-40A2-BCCB-DDEF3E2411B1}" srcOrd="1" destOrd="0" parTransId="{847E631E-851B-4EC1-866C-97B5FC681AC4}" sibTransId="{2BBC3BF1-BA84-40A8-9DB8-FD88924956DD}"/>
    <dgm:cxn modelId="{B2AB569C-DC75-4010-BA90-3234003263E4}" type="presOf" srcId="{D86DA92B-274F-4FA0-9815-AAB812992591}" destId="{50C7C42B-350B-4C8E-9E98-EFC0DE31450D}" srcOrd="0" destOrd="1" presId="urn:microsoft.com/office/officeart/2011/layout/TabList"/>
    <dgm:cxn modelId="{5D0F4BA4-C9ED-4555-AB36-3B85B9A69AF1}" srcId="{5698AE29-4684-4D51-AD89-3635031C282D}" destId="{96CCE1E1-51AC-4FA6-AFE2-889EFBBF8EF7}" srcOrd="1" destOrd="0" parTransId="{A455977A-08A4-416B-9698-5EEC085BD806}" sibTransId="{A89B02A3-5442-4855-B322-80B2F6D3CDC9}"/>
    <dgm:cxn modelId="{65657185-6EF1-4320-8B9C-4C91B786304C}" type="presOf" srcId="{FC133CAD-2D7D-40A2-BCCB-DDEF3E2411B1}" destId="{C1313479-4F90-4BC4-A99A-A201F58A7920}" srcOrd="0" destOrd="0" presId="urn:microsoft.com/office/officeart/2011/layout/TabList"/>
    <dgm:cxn modelId="{31401AFB-F949-4EB7-879F-5E3EBD5E97AD}" type="presOf" srcId="{4EA5DCB3-8DA1-41D7-BDCF-8BA69BF1BE25}" destId="{50C7C42B-350B-4C8E-9E98-EFC0DE31450D}"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68939BEB-F4CA-4BB8-A5AA-9B665A68E549}" srcId="{9FA675F4-4D48-4F9F-9258-9792807C341E}" destId="{E1063C3F-FD59-42D8-929C-4BA08BEB55A8}" srcOrd="2" destOrd="0" parTransId="{FBBF91F9-5C3C-439A-A78E-DEE379677580}" sibTransId="{153318CF-4FD6-490D-9073-3F2A090EDF9D}"/>
    <dgm:cxn modelId="{AE4E57CE-2454-4F3D-9FF2-FD5309979DEA}" srcId="{5698AE29-4684-4D51-AD89-3635031C282D}" destId="{5FDDC755-5813-4D1E-A042-9B76711ED67A}" srcOrd="0" destOrd="0" parTransId="{D87589EC-D6E6-486F-BB42-FC63EA8B1D37}" sibTransId="{B7389B71-791B-4B05-B0B3-56CE8A82E692}"/>
    <dgm:cxn modelId="{0726EDE9-089E-4A26-8718-752D390B66FD}" srcId="{9FA675F4-4D48-4F9F-9258-9792807C341E}" destId="{C32344B2-28AD-4CF7-ABA0-2BA5C80DC5AC}" srcOrd="3" destOrd="0" parTransId="{5673336C-D99B-4D27-A274-FB4F59526E6C}" sibTransId="{9C161516-5E2E-49D4-8050-F9504632A6F6}"/>
    <dgm:cxn modelId="{8DAABA77-AE17-44FB-9018-7E098BAA784C}" srcId="{C0F8B97A-59C3-4669-B94A-897C57896886}" destId="{D86DA92B-274F-4FA0-9815-AAB812992591}" srcOrd="2" destOrd="0" parTransId="{046F0C00-3D9E-4672-8F2C-C265BA1D7BBB}" sibTransId="{27D32E62-7137-4470-B0B9-1C54E14F64F8}"/>
    <dgm:cxn modelId="{7DC88B4E-825E-431E-A07B-6EBA3C4066AD}" type="presOf" srcId="{5698AE29-4684-4D51-AD89-3635031C282D}" destId="{899E9B83-473A-4C05-9A55-C169391BFB62}" srcOrd="0" destOrd="0" presId="urn:microsoft.com/office/officeart/2011/layout/TabList"/>
    <dgm:cxn modelId="{63A59449-6FD7-4490-BAE2-17E24E73C9C9}" type="presOf" srcId="{E1063C3F-FD59-42D8-929C-4BA08BEB55A8}" destId="{C1313479-4F90-4BC4-A99A-A201F58A7920}" srcOrd="0" destOrd="1" presId="urn:microsoft.com/office/officeart/2011/layout/TabList"/>
    <dgm:cxn modelId="{2F1B2118-F01A-461E-8E30-077A3C8BF080}" type="presOf" srcId="{2EB3A6BD-2DEF-4756-AFD9-F719D7677B26}" destId="{6F188F85-6FA9-4190-9A6B-06AECB466597}" srcOrd="0" destOrd="0" presId="urn:microsoft.com/office/officeart/2011/layout/TabList"/>
    <dgm:cxn modelId="{A967184D-54A6-457C-95CD-1119CC31B0EC}" type="presOf" srcId="{AC9E9D0E-3306-4919-B23A-DA3140D51153}" destId="{1A2DB35D-42EB-4CA1-AF2F-19ACBCDDD144}" srcOrd="0" destOrd="0" presId="urn:microsoft.com/office/officeart/2011/layout/TabList"/>
    <dgm:cxn modelId="{8DF48FDB-4B40-4FCC-80C0-372DF465DC70}" srcId="{C0F8B97A-59C3-4669-B94A-897C57896886}" destId="{4EA5DCB3-8DA1-41D7-BDCF-8BA69BF1BE25}" srcOrd="1" destOrd="0" parTransId="{CD0C64BA-C1A6-4EE5-9728-F0601D8A65E5}" sibTransId="{3835D3FC-43E1-40F3-B946-0D721E583B21}"/>
    <dgm:cxn modelId="{58D1452D-BAFE-46D2-80EC-2BB7765B5899}" srcId="{C0F8B97A-59C3-4669-B94A-897C57896886}" destId="{AC9E9D0E-3306-4919-B23A-DA3140D51153}" srcOrd="0" destOrd="0" parTransId="{BD9F2012-E71F-4809-9B29-513143DAD3D6}" sibTransId="{3851513E-873E-4110-95D0-5DB7D0453735}"/>
    <dgm:cxn modelId="{E5C2AF70-4CCD-415E-ADDB-6118C7C4C866}" type="presOf" srcId="{6D7492F1-6A1A-47CB-A539-A94C348234DC}" destId="{095CE0E6-EB18-4512-A00D-6604995C2FD4}" srcOrd="0" destOrd="0" presId="urn:microsoft.com/office/officeart/2011/layout/TabList"/>
    <dgm:cxn modelId="{CB2CACF1-7E39-41C9-B578-5B0855E8B9C4}" srcId="{5698AE29-4684-4D51-AD89-3635031C282D}" destId="{42A57A75-F1E2-40C9-8982-0CA019C5861D}" srcOrd="2" destOrd="0" parTransId="{6440928A-CEF7-4BC7-8AC7-97BF12429BF4}" sibTransId="{16CC6CC2-F9A9-4FFE-8F7E-B227936AEA49}"/>
    <dgm:cxn modelId="{CF4E0FA8-79BB-4C0C-85B9-570B186D2843}" type="presOf" srcId="{C32344B2-28AD-4CF7-ABA0-2BA5C80DC5AC}" destId="{C1313479-4F90-4BC4-A99A-A201F58A7920}" srcOrd="0" destOrd="2"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57CCF0-3617-4CE3-B1BF-DC0A062EDF4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PH"/>
        </a:p>
      </dgm:t>
    </dgm:pt>
    <dgm:pt modelId="{19AFA979-7641-47E5-A406-A5C18B0B047A}">
      <dgm:prSet phldrT="[Text]"/>
      <dgm:spPr/>
      <dgm:t>
        <a:bodyPr/>
        <a:lstStyle/>
        <a:p>
          <a:r>
            <a:rPr lang="en-PH" dirty="0" smtClean="0"/>
            <a:t>What did you do?</a:t>
          </a:r>
          <a:endParaRPr lang="en-PH" dirty="0"/>
        </a:p>
      </dgm:t>
    </dgm:pt>
    <dgm:pt modelId="{70BC66C3-0CAB-47DE-B652-468D12BC1618}" type="parTrans" cxnId="{50FB7759-91CB-4BCB-A6D6-1A7879558806}">
      <dgm:prSet/>
      <dgm:spPr/>
      <dgm:t>
        <a:bodyPr/>
        <a:lstStyle/>
        <a:p>
          <a:endParaRPr lang="en-PH"/>
        </a:p>
      </dgm:t>
    </dgm:pt>
    <dgm:pt modelId="{A0FAE66E-E9AA-462C-A0E9-BD2CFB1A376C}" type="sibTrans" cxnId="{50FB7759-91CB-4BCB-A6D6-1A7879558806}">
      <dgm:prSet/>
      <dgm:spPr/>
      <dgm:t>
        <a:bodyPr/>
        <a:lstStyle/>
        <a:p>
          <a:endParaRPr lang="en-PH"/>
        </a:p>
      </dgm:t>
    </dgm:pt>
    <dgm:pt modelId="{AE1AF9D5-67DC-4B3A-9A29-AA3EC498B6E7}">
      <dgm:prSet phldrT="[Text]"/>
      <dgm:spPr/>
      <dgm:t>
        <a:bodyPr/>
        <a:lstStyle/>
        <a:p>
          <a:r>
            <a:rPr lang="en-PH" dirty="0" smtClean="0"/>
            <a:t>What will you do today?</a:t>
          </a:r>
          <a:endParaRPr lang="en-PH" dirty="0"/>
        </a:p>
      </dgm:t>
    </dgm:pt>
    <dgm:pt modelId="{3142C807-6C38-4309-A514-E4265A0572E1}" type="parTrans" cxnId="{8D9BA3CA-B03E-435D-83D4-E686BC571976}">
      <dgm:prSet/>
      <dgm:spPr/>
      <dgm:t>
        <a:bodyPr/>
        <a:lstStyle/>
        <a:p>
          <a:endParaRPr lang="en-PH"/>
        </a:p>
      </dgm:t>
    </dgm:pt>
    <dgm:pt modelId="{0F188D75-BDAF-414A-9E0B-26820170D2D1}" type="sibTrans" cxnId="{8D9BA3CA-B03E-435D-83D4-E686BC571976}">
      <dgm:prSet/>
      <dgm:spPr/>
      <dgm:t>
        <a:bodyPr/>
        <a:lstStyle/>
        <a:p>
          <a:endParaRPr lang="en-PH"/>
        </a:p>
      </dgm:t>
    </dgm:pt>
    <dgm:pt modelId="{A11EAE74-FDCF-4386-98D7-04F33FBD127A}">
      <dgm:prSet phldrT="[Text]"/>
      <dgm:spPr/>
      <dgm:t>
        <a:bodyPr/>
        <a:lstStyle/>
        <a:p>
          <a:r>
            <a:rPr lang="en-PH" dirty="0" smtClean="0"/>
            <a:t>Is anything in your way?</a:t>
          </a:r>
          <a:endParaRPr lang="en-PH" dirty="0"/>
        </a:p>
      </dgm:t>
    </dgm:pt>
    <dgm:pt modelId="{FB6A5521-2E0B-41C0-8C24-6035539D9C46}" type="parTrans" cxnId="{96D1D6EE-405B-48F3-8433-5E4EAB611F07}">
      <dgm:prSet/>
      <dgm:spPr/>
      <dgm:t>
        <a:bodyPr/>
        <a:lstStyle/>
        <a:p>
          <a:endParaRPr lang="en-PH"/>
        </a:p>
      </dgm:t>
    </dgm:pt>
    <dgm:pt modelId="{E8FECC84-4C63-431A-A4E6-07BFFAFCF97B}" type="sibTrans" cxnId="{96D1D6EE-405B-48F3-8433-5E4EAB611F07}">
      <dgm:prSet/>
      <dgm:spPr/>
      <dgm:t>
        <a:bodyPr/>
        <a:lstStyle/>
        <a:p>
          <a:endParaRPr lang="en-PH"/>
        </a:p>
      </dgm:t>
    </dgm:pt>
    <dgm:pt modelId="{CCFC89B8-3FC0-4655-9B66-61402BF99AA1}" type="pres">
      <dgm:prSet presAssocID="{C657CCF0-3617-4CE3-B1BF-DC0A062EDF4F}" presName="rootnode" presStyleCnt="0">
        <dgm:presLayoutVars>
          <dgm:chMax/>
          <dgm:chPref/>
          <dgm:dir/>
          <dgm:animLvl val="lvl"/>
        </dgm:presLayoutVars>
      </dgm:prSet>
      <dgm:spPr/>
      <dgm:t>
        <a:bodyPr/>
        <a:lstStyle/>
        <a:p>
          <a:endParaRPr lang="en-PH"/>
        </a:p>
      </dgm:t>
    </dgm:pt>
    <dgm:pt modelId="{F0B9B9BA-D0FB-4C5F-A735-8C7814A1621E}" type="pres">
      <dgm:prSet presAssocID="{19AFA979-7641-47E5-A406-A5C18B0B047A}" presName="composite" presStyleCnt="0"/>
      <dgm:spPr/>
    </dgm:pt>
    <dgm:pt modelId="{E90F60ED-D780-4DE7-9178-018745AC481D}" type="pres">
      <dgm:prSet presAssocID="{19AFA979-7641-47E5-A406-A5C18B0B047A}" presName="bentUpArrow1" presStyleLbl="alignImgPlace1" presStyleIdx="0" presStyleCnt="2"/>
      <dgm:spPr/>
    </dgm:pt>
    <dgm:pt modelId="{A46BA9DA-1328-4CC5-8FD2-00EC96ABD840}" type="pres">
      <dgm:prSet presAssocID="{19AFA979-7641-47E5-A406-A5C18B0B047A}" presName="ParentText" presStyleLbl="node1" presStyleIdx="0" presStyleCnt="3">
        <dgm:presLayoutVars>
          <dgm:chMax val="1"/>
          <dgm:chPref val="1"/>
          <dgm:bulletEnabled val="1"/>
        </dgm:presLayoutVars>
      </dgm:prSet>
      <dgm:spPr/>
      <dgm:t>
        <a:bodyPr/>
        <a:lstStyle/>
        <a:p>
          <a:endParaRPr lang="en-PH"/>
        </a:p>
      </dgm:t>
    </dgm:pt>
    <dgm:pt modelId="{02984D8A-6814-4779-BC83-DFC1C1B21F01}" type="pres">
      <dgm:prSet presAssocID="{19AFA979-7641-47E5-A406-A5C18B0B047A}" presName="ChildText" presStyleLbl="revTx" presStyleIdx="0" presStyleCnt="2">
        <dgm:presLayoutVars>
          <dgm:chMax val="0"/>
          <dgm:chPref val="0"/>
          <dgm:bulletEnabled val="1"/>
        </dgm:presLayoutVars>
      </dgm:prSet>
      <dgm:spPr/>
      <dgm:t>
        <a:bodyPr/>
        <a:lstStyle/>
        <a:p>
          <a:endParaRPr lang="en-PH"/>
        </a:p>
      </dgm:t>
    </dgm:pt>
    <dgm:pt modelId="{63BB9141-4A15-425B-B499-8119996FFFA8}" type="pres">
      <dgm:prSet presAssocID="{A0FAE66E-E9AA-462C-A0E9-BD2CFB1A376C}" presName="sibTrans" presStyleCnt="0"/>
      <dgm:spPr/>
    </dgm:pt>
    <dgm:pt modelId="{E9086BC2-11EA-4F76-A4CD-FD6D0747BBF1}" type="pres">
      <dgm:prSet presAssocID="{AE1AF9D5-67DC-4B3A-9A29-AA3EC498B6E7}" presName="composite" presStyleCnt="0"/>
      <dgm:spPr/>
    </dgm:pt>
    <dgm:pt modelId="{FA346E47-EF59-43C4-A38C-B301DDB038E9}" type="pres">
      <dgm:prSet presAssocID="{AE1AF9D5-67DC-4B3A-9A29-AA3EC498B6E7}" presName="bentUpArrow1" presStyleLbl="alignImgPlace1" presStyleIdx="1" presStyleCnt="2"/>
      <dgm:spPr/>
    </dgm:pt>
    <dgm:pt modelId="{064562EE-A2E5-41BE-A00A-5C4A369C48DE}" type="pres">
      <dgm:prSet presAssocID="{AE1AF9D5-67DC-4B3A-9A29-AA3EC498B6E7}" presName="ParentText" presStyleLbl="node1" presStyleIdx="1" presStyleCnt="3" custScaleY="103833">
        <dgm:presLayoutVars>
          <dgm:chMax val="1"/>
          <dgm:chPref val="1"/>
          <dgm:bulletEnabled val="1"/>
        </dgm:presLayoutVars>
      </dgm:prSet>
      <dgm:spPr/>
      <dgm:t>
        <a:bodyPr/>
        <a:lstStyle/>
        <a:p>
          <a:endParaRPr lang="en-PH"/>
        </a:p>
      </dgm:t>
    </dgm:pt>
    <dgm:pt modelId="{24710612-89B0-4DBC-8840-60D4B2B0C60B}" type="pres">
      <dgm:prSet presAssocID="{AE1AF9D5-67DC-4B3A-9A29-AA3EC498B6E7}" presName="ChildText" presStyleLbl="revTx" presStyleIdx="1" presStyleCnt="2">
        <dgm:presLayoutVars>
          <dgm:chMax val="0"/>
          <dgm:chPref val="0"/>
          <dgm:bulletEnabled val="1"/>
        </dgm:presLayoutVars>
      </dgm:prSet>
      <dgm:spPr/>
      <dgm:t>
        <a:bodyPr/>
        <a:lstStyle/>
        <a:p>
          <a:endParaRPr lang="en-PH"/>
        </a:p>
      </dgm:t>
    </dgm:pt>
    <dgm:pt modelId="{9DF9DC66-212C-4F07-8600-084BC62763B9}" type="pres">
      <dgm:prSet presAssocID="{0F188D75-BDAF-414A-9E0B-26820170D2D1}" presName="sibTrans" presStyleCnt="0"/>
      <dgm:spPr/>
    </dgm:pt>
    <dgm:pt modelId="{177E6372-C28C-4CE5-8D1E-0D95B225B438}" type="pres">
      <dgm:prSet presAssocID="{A11EAE74-FDCF-4386-98D7-04F33FBD127A}" presName="composite" presStyleCnt="0"/>
      <dgm:spPr/>
    </dgm:pt>
    <dgm:pt modelId="{0D447365-ABC1-417A-91E0-1828CAFEF844}" type="pres">
      <dgm:prSet presAssocID="{A11EAE74-FDCF-4386-98D7-04F33FBD127A}" presName="ParentText" presStyleLbl="node1" presStyleIdx="2" presStyleCnt="3">
        <dgm:presLayoutVars>
          <dgm:chMax val="1"/>
          <dgm:chPref val="1"/>
          <dgm:bulletEnabled val="1"/>
        </dgm:presLayoutVars>
      </dgm:prSet>
      <dgm:spPr/>
      <dgm:t>
        <a:bodyPr/>
        <a:lstStyle/>
        <a:p>
          <a:endParaRPr lang="en-PH"/>
        </a:p>
      </dgm:t>
    </dgm:pt>
  </dgm:ptLst>
  <dgm:cxnLst>
    <dgm:cxn modelId="{038018C4-CA21-4FA4-B5C3-062A7CF02278}" type="presOf" srcId="{A11EAE74-FDCF-4386-98D7-04F33FBD127A}" destId="{0D447365-ABC1-417A-91E0-1828CAFEF844}" srcOrd="0" destOrd="0" presId="urn:microsoft.com/office/officeart/2005/8/layout/StepDownProcess"/>
    <dgm:cxn modelId="{50FB7759-91CB-4BCB-A6D6-1A7879558806}" srcId="{C657CCF0-3617-4CE3-B1BF-DC0A062EDF4F}" destId="{19AFA979-7641-47E5-A406-A5C18B0B047A}" srcOrd="0" destOrd="0" parTransId="{70BC66C3-0CAB-47DE-B652-468D12BC1618}" sibTransId="{A0FAE66E-E9AA-462C-A0E9-BD2CFB1A376C}"/>
    <dgm:cxn modelId="{773CC423-E391-4015-BED0-532B5A1411AB}" type="presOf" srcId="{AE1AF9D5-67DC-4B3A-9A29-AA3EC498B6E7}" destId="{064562EE-A2E5-41BE-A00A-5C4A369C48DE}" srcOrd="0" destOrd="0" presId="urn:microsoft.com/office/officeart/2005/8/layout/StepDownProcess"/>
    <dgm:cxn modelId="{334BB3DC-1CA7-4023-8CBC-CF645923DE48}" type="presOf" srcId="{C657CCF0-3617-4CE3-B1BF-DC0A062EDF4F}" destId="{CCFC89B8-3FC0-4655-9B66-61402BF99AA1}" srcOrd="0" destOrd="0" presId="urn:microsoft.com/office/officeart/2005/8/layout/StepDownProcess"/>
    <dgm:cxn modelId="{8D9BA3CA-B03E-435D-83D4-E686BC571976}" srcId="{C657CCF0-3617-4CE3-B1BF-DC0A062EDF4F}" destId="{AE1AF9D5-67DC-4B3A-9A29-AA3EC498B6E7}" srcOrd="1" destOrd="0" parTransId="{3142C807-6C38-4309-A514-E4265A0572E1}" sibTransId="{0F188D75-BDAF-414A-9E0B-26820170D2D1}"/>
    <dgm:cxn modelId="{96D1D6EE-405B-48F3-8433-5E4EAB611F07}" srcId="{C657CCF0-3617-4CE3-B1BF-DC0A062EDF4F}" destId="{A11EAE74-FDCF-4386-98D7-04F33FBD127A}" srcOrd="2" destOrd="0" parTransId="{FB6A5521-2E0B-41C0-8C24-6035539D9C46}" sibTransId="{E8FECC84-4C63-431A-A4E6-07BFFAFCF97B}"/>
    <dgm:cxn modelId="{A5CEB965-4D00-4A64-9441-00C704445B37}" type="presOf" srcId="{19AFA979-7641-47E5-A406-A5C18B0B047A}" destId="{A46BA9DA-1328-4CC5-8FD2-00EC96ABD840}" srcOrd="0" destOrd="0" presId="urn:microsoft.com/office/officeart/2005/8/layout/StepDownProcess"/>
    <dgm:cxn modelId="{A7697507-A2D3-4F46-AD18-9A31EF2895B6}" type="presParOf" srcId="{CCFC89B8-3FC0-4655-9B66-61402BF99AA1}" destId="{F0B9B9BA-D0FB-4C5F-A735-8C7814A1621E}" srcOrd="0" destOrd="0" presId="urn:microsoft.com/office/officeart/2005/8/layout/StepDownProcess"/>
    <dgm:cxn modelId="{3A6DEC67-24FB-4CD3-9C13-6F39C2CB1F39}" type="presParOf" srcId="{F0B9B9BA-D0FB-4C5F-A735-8C7814A1621E}" destId="{E90F60ED-D780-4DE7-9178-018745AC481D}" srcOrd="0" destOrd="0" presId="urn:microsoft.com/office/officeart/2005/8/layout/StepDownProcess"/>
    <dgm:cxn modelId="{748F1F89-FF71-4528-B0AF-B1D73FD81D5D}" type="presParOf" srcId="{F0B9B9BA-D0FB-4C5F-A735-8C7814A1621E}" destId="{A46BA9DA-1328-4CC5-8FD2-00EC96ABD840}" srcOrd="1" destOrd="0" presId="urn:microsoft.com/office/officeart/2005/8/layout/StepDownProcess"/>
    <dgm:cxn modelId="{339FBF57-3A00-46A6-A4A2-7A901B12CB40}" type="presParOf" srcId="{F0B9B9BA-D0FB-4C5F-A735-8C7814A1621E}" destId="{02984D8A-6814-4779-BC83-DFC1C1B21F01}" srcOrd="2" destOrd="0" presId="urn:microsoft.com/office/officeart/2005/8/layout/StepDownProcess"/>
    <dgm:cxn modelId="{03147EFE-2DB3-487E-B987-9239A892D481}" type="presParOf" srcId="{CCFC89B8-3FC0-4655-9B66-61402BF99AA1}" destId="{63BB9141-4A15-425B-B499-8119996FFFA8}" srcOrd="1" destOrd="0" presId="urn:microsoft.com/office/officeart/2005/8/layout/StepDownProcess"/>
    <dgm:cxn modelId="{80ED8199-7F20-44AB-8D1A-CCEA1A539A94}" type="presParOf" srcId="{CCFC89B8-3FC0-4655-9B66-61402BF99AA1}" destId="{E9086BC2-11EA-4F76-A4CD-FD6D0747BBF1}" srcOrd="2" destOrd="0" presId="urn:microsoft.com/office/officeart/2005/8/layout/StepDownProcess"/>
    <dgm:cxn modelId="{0A75949B-7ADF-4BD3-A5B8-6A9211531FCA}" type="presParOf" srcId="{E9086BC2-11EA-4F76-A4CD-FD6D0747BBF1}" destId="{FA346E47-EF59-43C4-A38C-B301DDB038E9}" srcOrd="0" destOrd="0" presId="urn:microsoft.com/office/officeart/2005/8/layout/StepDownProcess"/>
    <dgm:cxn modelId="{0CB243A7-1940-4906-8ED7-E4FB1C539714}" type="presParOf" srcId="{E9086BC2-11EA-4F76-A4CD-FD6D0747BBF1}" destId="{064562EE-A2E5-41BE-A00A-5C4A369C48DE}" srcOrd="1" destOrd="0" presId="urn:microsoft.com/office/officeart/2005/8/layout/StepDownProcess"/>
    <dgm:cxn modelId="{A1275489-3EC0-4599-AF0F-5C36011DDAB0}" type="presParOf" srcId="{E9086BC2-11EA-4F76-A4CD-FD6D0747BBF1}" destId="{24710612-89B0-4DBC-8840-60D4B2B0C60B}" srcOrd="2" destOrd="0" presId="urn:microsoft.com/office/officeart/2005/8/layout/StepDownProcess"/>
    <dgm:cxn modelId="{E7B3EB47-8349-40AF-9082-7035430255ED}" type="presParOf" srcId="{CCFC89B8-3FC0-4655-9B66-61402BF99AA1}" destId="{9DF9DC66-212C-4F07-8600-084BC62763B9}" srcOrd="3" destOrd="0" presId="urn:microsoft.com/office/officeart/2005/8/layout/StepDownProcess"/>
    <dgm:cxn modelId="{7C223F70-A021-4B1C-A7B9-8A7F383B5113}" type="presParOf" srcId="{CCFC89B8-3FC0-4655-9B66-61402BF99AA1}" destId="{177E6372-C28C-4CE5-8D1E-0D95B225B438}" srcOrd="4" destOrd="0" presId="urn:microsoft.com/office/officeart/2005/8/layout/StepDownProcess"/>
    <dgm:cxn modelId="{D1B4B9C7-1262-4C5F-BC9B-6F46838741A5}" type="presParOf" srcId="{177E6372-C28C-4CE5-8D1E-0D95B225B438}" destId="{0D447365-ABC1-417A-91E0-1828CAFEF84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138B42-C083-4BCC-81EC-EB268A59702C}"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PH"/>
        </a:p>
      </dgm:t>
    </dgm:pt>
    <dgm:pt modelId="{498288BB-D43D-4DF8-8AA4-14D142613900}">
      <dgm:prSet phldrT="[Text]"/>
      <dgm:spPr/>
      <dgm:t>
        <a:bodyPr/>
        <a:lstStyle/>
        <a:p>
          <a:r>
            <a:rPr lang="en-PH" dirty="0" smtClean="0"/>
            <a:t>Start Doing</a:t>
          </a:r>
          <a:endParaRPr lang="en-PH" dirty="0"/>
        </a:p>
      </dgm:t>
    </dgm:pt>
    <dgm:pt modelId="{92C0276F-E4BC-4392-BDB8-ECD1ACA1003A}" type="parTrans" cxnId="{1CD5476A-5D2A-47BD-8112-D95C7360ADE5}">
      <dgm:prSet/>
      <dgm:spPr/>
      <dgm:t>
        <a:bodyPr/>
        <a:lstStyle/>
        <a:p>
          <a:endParaRPr lang="en-PH"/>
        </a:p>
      </dgm:t>
    </dgm:pt>
    <dgm:pt modelId="{6F7A7931-9EB5-489F-9ECB-7494313C560C}" type="sibTrans" cxnId="{1CD5476A-5D2A-47BD-8112-D95C7360ADE5}">
      <dgm:prSet/>
      <dgm:spPr/>
      <dgm:t>
        <a:bodyPr/>
        <a:lstStyle/>
        <a:p>
          <a:endParaRPr lang="en-PH"/>
        </a:p>
      </dgm:t>
    </dgm:pt>
    <dgm:pt modelId="{68C20DF6-A123-4E9A-877F-687226A864C2}">
      <dgm:prSet phldrT="[Text]"/>
      <dgm:spPr/>
      <dgm:t>
        <a:bodyPr/>
        <a:lstStyle/>
        <a:p>
          <a:r>
            <a:rPr lang="en-PH" dirty="0" smtClean="0"/>
            <a:t>Stop Doing</a:t>
          </a:r>
          <a:endParaRPr lang="en-PH" dirty="0"/>
        </a:p>
      </dgm:t>
    </dgm:pt>
    <dgm:pt modelId="{1CE34F70-E2B6-462D-B8C2-6A09EB5AD306}" type="parTrans" cxnId="{CF50AA4C-D497-4AB4-BFD3-35C046D1D6EA}">
      <dgm:prSet/>
      <dgm:spPr/>
      <dgm:t>
        <a:bodyPr/>
        <a:lstStyle/>
        <a:p>
          <a:endParaRPr lang="en-PH"/>
        </a:p>
      </dgm:t>
    </dgm:pt>
    <dgm:pt modelId="{B082666B-C8F9-4416-87AA-1ADE8A545E2E}" type="sibTrans" cxnId="{CF50AA4C-D497-4AB4-BFD3-35C046D1D6EA}">
      <dgm:prSet/>
      <dgm:spPr/>
      <dgm:t>
        <a:bodyPr/>
        <a:lstStyle/>
        <a:p>
          <a:endParaRPr lang="en-PH"/>
        </a:p>
      </dgm:t>
    </dgm:pt>
    <dgm:pt modelId="{CD71D46A-ABD1-41E3-8603-43797E22550F}">
      <dgm:prSet phldrT="[Text]"/>
      <dgm:spPr/>
      <dgm:t>
        <a:bodyPr/>
        <a:lstStyle/>
        <a:p>
          <a:r>
            <a:rPr lang="en-PH" dirty="0" smtClean="0"/>
            <a:t>Continue Doing</a:t>
          </a:r>
          <a:endParaRPr lang="en-PH" dirty="0"/>
        </a:p>
      </dgm:t>
    </dgm:pt>
    <dgm:pt modelId="{DF7D0953-A69E-4EE1-853E-9601F1D60257}" type="parTrans" cxnId="{3E38100C-394C-4D04-8181-213E37268BCA}">
      <dgm:prSet/>
      <dgm:spPr/>
      <dgm:t>
        <a:bodyPr/>
        <a:lstStyle/>
        <a:p>
          <a:endParaRPr lang="en-PH"/>
        </a:p>
      </dgm:t>
    </dgm:pt>
    <dgm:pt modelId="{06F069A7-A5F0-4682-A73C-BCFA3F53E490}" type="sibTrans" cxnId="{3E38100C-394C-4D04-8181-213E37268BCA}">
      <dgm:prSet/>
      <dgm:spPr/>
      <dgm:t>
        <a:bodyPr/>
        <a:lstStyle/>
        <a:p>
          <a:endParaRPr lang="en-PH"/>
        </a:p>
      </dgm:t>
    </dgm:pt>
    <dgm:pt modelId="{4C238F54-C3A4-4E1F-BF64-95540F512B01}" type="pres">
      <dgm:prSet presAssocID="{2F138B42-C083-4BCC-81EC-EB268A59702C}" presName="linear" presStyleCnt="0">
        <dgm:presLayoutVars>
          <dgm:dir/>
          <dgm:animLvl val="lvl"/>
          <dgm:resizeHandles val="exact"/>
        </dgm:presLayoutVars>
      </dgm:prSet>
      <dgm:spPr/>
      <dgm:t>
        <a:bodyPr/>
        <a:lstStyle/>
        <a:p>
          <a:endParaRPr lang="en-PH"/>
        </a:p>
      </dgm:t>
    </dgm:pt>
    <dgm:pt modelId="{4384B4EB-6577-4ACC-8ABF-012F85057A77}" type="pres">
      <dgm:prSet presAssocID="{498288BB-D43D-4DF8-8AA4-14D142613900}" presName="parentLin" presStyleCnt="0"/>
      <dgm:spPr/>
    </dgm:pt>
    <dgm:pt modelId="{2A324BC0-744E-464C-B58C-821E66CD9921}" type="pres">
      <dgm:prSet presAssocID="{498288BB-D43D-4DF8-8AA4-14D142613900}" presName="parentLeftMargin" presStyleLbl="node1" presStyleIdx="0" presStyleCnt="3"/>
      <dgm:spPr/>
      <dgm:t>
        <a:bodyPr/>
        <a:lstStyle/>
        <a:p>
          <a:endParaRPr lang="en-PH"/>
        </a:p>
      </dgm:t>
    </dgm:pt>
    <dgm:pt modelId="{654E92F5-275E-40AA-B02B-1ACE56AA066D}" type="pres">
      <dgm:prSet presAssocID="{498288BB-D43D-4DF8-8AA4-14D142613900}" presName="parentText" presStyleLbl="node1" presStyleIdx="0" presStyleCnt="3">
        <dgm:presLayoutVars>
          <dgm:chMax val="0"/>
          <dgm:bulletEnabled val="1"/>
        </dgm:presLayoutVars>
      </dgm:prSet>
      <dgm:spPr/>
      <dgm:t>
        <a:bodyPr/>
        <a:lstStyle/>
        <a:p>
          <a:endParaRPr lang="en-PH"/>
        </a:p>
      </dgm:t>
    </dgm:pt>
    <dgm:pt modelId="{94554ED9-3ACC-4227-B3AE-8618AFF4113C}" type="pres">
      <dgm:prSet presAssocID="{498288BB-D43D-4DF8-8AA4-14D142613900}" presName="negativeSpace" presStyleCnt="0"/>
      <dgm:spPr/>
    </dgm:pt>
    <dgm:pt modelId="{A2B24C1B-23CE-4909-8211-F174BCA604FE}" type="pres">
      <dgm:prSet presAssocID="{498288BB-D43D-4DF8-8AA4-14D142613900}" presName="childText" presStyleLbl="conFgAcc1" presStyleIdx="0" presStyleCnt="3">
        <dgm:presLayoutVars>
          <dgm:bulletEnabled val="1"/>
        </dgm:presLayoutVars>
      </dgm:prSet>
      <dgm:spPr/>
    </dgm:pt>
    <dgm:pt modelId="{7E4970B6-ADCD-48AF-8062-CA497A188F53}" type="pres">
      <dgm:prSet presAssocID="{6F7A7931-9EB5-489F-9ECB-7494313C560C}" presName="spaceBetweenRectangles" presStyleCnt="0"/>
      <dgm:spPr/>
    </dgm:pt>
    <dgm:pt modelId="{CBC7B1F9-6504-4B6A-B4CF-07266BC8D214}" type="pres">
      <dgm:prSet presAssocID="{68C20DF6-A123-4E9A-877F-687226A864C2}" presName="parentLin" presStyleCnt="0"/>
      <dgm:spPr/>
    </dgm:pt>
    <dgm:pt modelId="{BFBE82B7-A59E-46E5-9667-A814FACE628E}" type="pres">
      <dgm:prSet presAssocID="{68C20DF6-A123-4E9A-877F-687226A864C2}" presName="parentLeftMargin" presStyleLbl="node1" presStyleIdx="0" presStyleCnt="3"/>
      <dgm:spPr/>
      <dgm:t>
        <a:bodyPr/>
        <a:lstStyle/>
        <a:p>
          <a:endParaRPr lang="en-PH"/>
        </a:p>
      </dgm:t>
    </dgm:pt>
    <dgm:pt modelId="{C5A8B246-4282-4492-A594-FCD22CEDC79D}" type="pres">
      <dgm:prSet presAssocID="{68C20DF6-A123-4E9A-877F-687226A864C2}" presName="parentText" presStyleLbl="node1" presStyleIdx="1" presStyleCnt="3">
        <dgm:presLayoutVars>
          <dgm:chMax val="0"/>
          <dgm:bulletEnabled val="1"/>
        </dgm:presLayoutVars>
      </dgm:prSet>
      <dgm:spPr/>
      <dgm:t>
        <a:bodyPr/>
        <a:lstStyle/>
        <a:p>
          <a:endParaRPr lang="en-PH"/>
        </a:p>
      </dgm:t>
    </dgm:pt>
    <dgm:pt modelId="{ECEFC250-DEAC-401E-8FEA-EF49CEE337F7}" type="pres">
      <dgm:prSet presAssocID="{68C20DF6-A123-4E9A-877F-687226A864C2}" presName="negativeSpace" presStyleCnt="0"/>
      <dgm:spPr/>
    </dgm:pt>
    <dgm:pt modelId="{60DE78FA-799A-45E4-8876-AE4F8531F398}" type="pres">
      <dgm:prSet presAssocID="{68C20DF6-A123-4E9A-877F-687226A864C2}" presName="childText" presStyleLbl="conFgAcc1" presStyleIdx="1" presStyleCnt="3">
        <dgm:presLayoutVars>
          <dgm:bulletEnabled val="1"/>
        </dgm:presLayoutVars>
      </dgm:prSet>
      <dgm:spPr/>
    </dgm:pt>
    <dgm:pt modelId="{47ACA4C6-6846-46C5-9B65-EB4762A93F17}" type="pres">
      <dgm:prSet presAssocID="{B082666B-C8F9-4416-87AA-1ADE8A545E2E}" presName="spaceBetweenRectangles" presStyleCnt="0"/>
      <dgm:spPr/>
    </dgm:pt>
    <dgm:pt modelId="{5BDA4669-346F-41DA-AFB4-064C1C70DBB4}" type="pres">
      <dgm:prSet presAssocID="{CD71D46A-ABD1-41E3-8603-43797E22550F}" presName="parentLin" presStyleCnt="0"/>
      <dgm:spPr/>
    </dgm:pt>
    <dgm:pt modelId="{737C050C-60C6-45EA-890E-6F63AE4AB763}" type="pres">
      <dgm:prSet presAssocID="{CD71D46A-ABD1-41E3-8603-43797E22550F}" presName="parentLeftMargin" presStyleLbl="node1" presStyleIdx="1" presStyleCnt="3"/>
      <dgm:spPr/>
      <dgm:t>
        <a:bodyPr/>
        <a:lstStyle/>
        <a:p>
          <a:endParaRPr lang="en-PH"/>
        </a:p>
      </dgm:t>
    </dgm:pt>
    <dgm:pt modelId="{097641E1-5AB3-4190-9849-38AD4A52B29C}" type="pres">
      <dgm:prSet presAssocID="{CD71D46A-ABD1-41E3-8603-43797E22550F}" presName="parentText" presStyleLbl="node1" presStyleIdx="2" presStyleCnt="3">
        <dgm:presLayoutVars>
          <dgm:chMax val="0"/>
          <dgm:bulletEnabled val="1"/>
        </dgm:presLayoutVars>
      </dgm:prSet>
      <dgm:spPr/>
      <dgm:t>
        <a:bodyPr/>
        <a:lstStyle/>
        <a:p>
          <a:endParaRPr lang="en-PH"/>
        </a:p>
      </dgm:t>
    </dgm:pt>
    <dgm:pt modelId="{426D2BCC-F2C7-471D-AF0F-A55644022AF4}" type="pres">
      <dgm:prSet presAssocID="{CD71D46A-ABD1-41E3-8603-43797E22550F}" presName="negativeSpace" presStyleCnt="0"/>
      <dgm:spPr/>
    </dgm:pt>
    <dgm:pt modelId="{B1B78756-200C-464F-8E52-42AC9B613C4C}" type="pres">
      <dgm:prSet presAssocID="{CD71D46A-ABD1-41E3-8603-43797E22550F}" presName="childText" presStyleLbl="conFgAcc1" presStyleIdx="2" presStyleCnt="3">
        <dgm:presLayoutVars>
          <dgm:bulletEnabled val="1"/>
        </dgm:presLayoutVars>
      </dgm:prSet>
      <dgm:spPr/>
    </dgm:pt>
  </dgm:ptLst>
  <dgm:cxnLst>
    <dgm:cxn modelId="{010266FA-8F95-41C0-BD9D-EE7E2BB32D05}" type="presOf" srcId="{498288BB-D43D-4DF8-8AA4-14D142613900}" destId="{2A324BC0-744E-464C-B58C-821E66CD9921}" srcOrd="0" destOrd="0" presId="urn:microsoft.com/office/officeart/2005/8/layout/list1"/>
    <dgm:cxn modelId="{8C53D1DE-BAF9-4BB8-9D20-8E5C7DDF202B}" type="presOf" srcId="{68C20DF6-A123-4E9A-877F-687226A864C2}" destId="{C5A8B246-4282-4492-A594-FCD22CEDC79D}" srcOrd="1" destOrd="0" presId="urn:microsoft.com/office/officeart/2005/8/layout/list1"/>
    <dgm:cxn modelId="{3E38100C-394C-4D04-8181-213E37268BCA}" srcId="{2F138B42-C083-4BCC-81EC-EB268A59702C}" destId="{CD71D46A-ABD1-41E3-8603-43797E22550F}" srcOrd="2" destOrd="0" parTransId="{DF7D0953-A69E-4EE1-853E-9601F1D60257}" sibTransId="{06F069A7-A5F0-4682-A73C-BCFA3F53E490}"/>
    <dgm:cxn modelId="{69083BCD-7CD0-4EFD-AADC-E382BD537649}" type="presOf" srcId="{CD71D46A-ABD1-41E3-8603-43797E22550F}" destId="{737C050C-60C6-45EA-890E-6F63AE4AB763}" srcOrd="0" destOrd="0" presId="urn:microsoft.com/office/officeart/2005/8/layout/list1"/>
    <dgm:cxn modelId="{46AF6D68-2121-4769-A5A5-F8B07CC0F6DF}" type="presOf" srcId="{498288BB-D43D-4DF8-8AA4-14D142613900}" destId="{654E92F5-275E-40AA-B02B-1ACE56AA066D}" srcOrd="1" destOrd="0" presId="urn:microsoft.com/office/officeart/2005/8/layout/list1"/>
    <dgm:cxn modelId="{1CD5476A-5D2A-47BD-8112-D95C7360ADE5}" srcId="{2F138B42-C083-4BCC-81EC-EB268A59702C}" destId="{498288BB-D43D-4DF8-8AA4-14D142613900}" srcOrd="0" destOrd="0" parTransId="{92C0276F-E4BC-4392-BDB8-ECD1ACA1003A}" sibTransId="{6F7A7931-9EB5-489F-9ECB-7494313C560C}"/>
    <dgm:cxn modelId="{CF50AA4C-D497-4AB4-BFD3-35C046D1D6EA}" srcId="{2F138B42-C083-4BCC-81EC-EB268A59702C}" destId="{68C20DF6-A123-4E9A-877F-687226A864C2}" srcOrd="1" destOrd="0" parTransId="{1CE34F70-E2B6-462D-B8C2-6A09EB5AD306}" sibTransId="{B082666B-C8F9-4416-87AA-1ADE8A545E2E}"/>
    <dgm:cxn modelId="{6EACCFD3-504C-41E6-9C53-E7943C519015}" type="presOf" srcId="{68C20DF6-A123-4E9A-877F-687226A864C2}" destId="{BFBE82B7-A59E-46E5-9667-A814FACE628E}" srcOrd="0" destOrd="0" presId="urn:microsoft.com/office/officeart/2005/8/layout/list1"/>
    <dgm:cxn modelId="{2B90DDCB-332B-4BA5-9B34-8FDF41539C89}" type="presOf" srcId="{CD71D46A-ABD1-41E3-8603-43797E22550F}" destId="{097641E1-5AB3-4190-9849-38AD4A52B29C}" srcOrd="1" destOrd="0" presId="urn:microsoft.com/office/officeart/2005/8/layout/list1"/>
    <dgm:cxn modelId="{21E2FD7A-FFE7-4BCE-BC15-B26D8EEF0708}" type="presOf" srcId="{2F138B42-C083-4BCC-81EC-EB268A59702C}" destId="{4C238F54-C3A4-4E1F-BF64-95540F512B01}" srcOrd="0" destOrd="0" presId="urn:microsoft.com/office/officeart/2005/8/layout/list1"/>
    <dgm:cxn modelId="{32047D5D-9936-46E9-B9C8-18F428344136}" type="presParOf" srcId="{4C238F54-C3A4-4E1F-BF64-95540F512B01}" destId="{4384B4EB-6577-4ACC-8ABF-012F85057A77}" srcOrd="0" destOrd="0" presId="urn:microsoft.com/office/officeart/2005/8/layout/list1"/>
    <dgm:cxn modelId="{749BF53A-796E-4B65-BCD5-989B507A3630}" type="presParOf" srcId="{4384B4EB-6577-4ACC-8ABF-012F85057A77}" destId="{2A324BC0-744E-464C-B58C-821E66CD9921}" srcOrd="0" destOrd="0" presId="urn:microsoft.com/office/officeart/2005/8/layout/list1"/>
    <dgm:cxn modelId="{4B3318D7-9659-4D1A-98F4-928A65A7E7E6}" type="presParOf" srcId="{4384B4EB-6577-4ACC-8ABF-012F85057A77}" destId="{654E92F5-275E-40AA-B02B-1ACE56AA066D}" srcOrd="1" destOrd="0" presId="urn:microsoft.com/office/officeart/2005/8/layout/list1"/>
    <dgm:cxn modelId="{977AA823-2166-487C-83FB-C9AA8D2161E1}" type="presParOf" srcId="{4C238F54-C3A4-4E1F-BF64-95540F512B01}" destId="{94554ED9-3ACC-4227-B3AE-8618AFF4113C}" srcOrd="1" destOrd="0" presId="urn:microsoft.com/office/officeart/2005/8/layout/list1"/>
    <dgm:cxn modelId="{81F9D215-8D57-4036-A516-5243768134F1}" type="presParOf" srcId="{4C238F54-C3A4-4E1F-BF64-95540F512B01}" destId="{A2B24C1B-23CE-4909-8211-F174BCA604FE}" srcOrd="2" destOrd="0" presId="urn:microsoft.com/office/officeart/2005/8/layout/list1"/>
    <dgm:cxn modelId="{C1B5DD89-C0C5-4D65-BAF0-60B34C39C74E}" type="presParOf" srcId="{4C238F54-C3A4-4E1F-BF64-95540F512B01}" destId="{7E4970B6-ADCD-48AF-8062-CA497A188F53}" srcOrd="3" destOrd="0" presId="urn:microsoft.com/office/officeart/2005/8/layout/list1"/>
    <dgm:cxn modelId="{52843486-9C09-4477-AAFA-327FC8964561}" type="presParOf" srcId="{4C238F54-C3A4-4E1F-BF64-95540F512B01}" destId="{CBC7B1F9-6504-4B6A-B4CF-07266BC8D214}" srcOrd="4" destOrd="0" presId="urn:microsoft.com/office/officeart/2005/8/layout/list1"/>
    <dgm:cxn modelId="{AF2492E3-E599-471D-9A98-323FAE54C86E}" type="presParOf" srcId="{CBC7B1F9-6504-4B6A-B4CF-07266BC8D214}" destId="{BFBE82B7-A59E-46E5-9667-A814FACE628E}" srcOrd="0" destOrd="0" presId="urn:microsoft.com/office/officeart/2005/8/layout/list1"/>
    <dgm:cxn modelId="{2BCA943F-B212-40A8-8A79-6679C1E6E17D}" type="presParOf" srcId="{CBC7B1F9-6504-4B6A-B4CF-07266BC8D214}" destId="{C5A8B246-4282-4492-A594-FCD22CEDC79D}" srcOrd="1" destOrd="0" presId="urn:microsoft.com/office/officeart/2005/8/layout/list1"/>
    <dgm:cxn modelId="{7771536E-705E-4128-84DD-39C292220FB0}" type="presParOf" srcId="{4C238F54-C3A4-4E1F-BF64-95540F512B01}" destId="{ECEFC250-DEAC-401E-8FEA-EF49CEE337F7}" srcOrd="5" destOrd="0" presId="urn:microsoft.com/office/officeart/2005/8/layout/list1"/>
    <dgm:cxn modelId="{0D7285A7-B16C-4D35-8CE3-37579D784784}" type="presParOf" srcId="{4C238F54-C3A4-4E1F-BF64-95540F512B01}" destId="{60DE78FA-799A-45E4-8876-AE4F8531F398}" srcOrd="6" destOrd="0" presId="urn:microsoft.com/office/officeart/2005/8/layout/list1"/>
    <dgm:cxn modelId="{24D464DD-FCE7-4E9B-9CCB-3E676CFB71A0}" type="presParOf" srcId="{4C238F54-C3A4-4E1F-BF64-95540F512B01}" destId="{47ACA4C6-6846-46C5-9B65-EB4762A93F17}" srcOrd="7" destOrd="0" presId="urn:microsoft.com/office/officeart/2005/8/layout/list1"/>
    <dgm:cxn modelId="{46664533-D305-4B2B-A66E-15E053C8667D}" type="presParOf" srcId="{4C238F54-C3A4-4E1F-BF64-95540F512B01}" destId="{5BDA4669-346F-41DA-AFB4-064C1C70DBB4}" srcOrd="8" destOrd="0" presId="urn:microsoft.com/office/officeart/2005/8/layout/list1"/>
    <dgm:cxn modelId="{5E8D9F68-35A3-48B8-8477-BF68ECA0FB4C}" type="presParOf" srcId="{5BDA4669-346F-41DA-AFB4-064C1C70DBB4}" destId="{737C050C-60C6-45EA-890E-6F63AE4AB763}" srcOrd="0" destOrd="0" presId="urn:microsoft.com/office/officeart/2005/8/layout/list1"/>
    <dgm:cxn modelId="{34C807D2-2B7B-4177-87DF-DA4BD11EB6ED}" type="presParOf" srcId="{5BDA4669-346F-41DA-AFB4-064C1C70DBB4}" destId="{097641E1-5AB3-4190-9849-38AD4A52B29C}" srcOrd="1" destOrd="0" presId="urn:microsoft.com/office/officeart/2005/8/layout/list1"/>
    <dgm:cxn modelId="{365EBF35-BC2A-42D5-B81A-4E12B5F58EE9}" type="presParOf" srcId="{4C238F54-C3A4-4E1F-BF64-95540F512B01}" destId="{426D2BCC-F2C7-471D-AF0F-A55644022AF4}" srcOrd="9" destOrd="0" presId="urn:microsoft.com/office/officeart/2005/8/layout/list1"/>
    <dgm:cxn modelId="{026E6065-C9BD-408F-8F3E-9CB1A6E816B8}" type="presParOf" srcId="{4C238F54-C3A4-4E1F-BF64-95540F512B01}" destId="{B1B78756-200C-464F-8E52-42AC9B613C4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AEEAD5-1101-4D00-A73F-16E8F00547A8}" type="doc">
      <dgm:prSet loTypeId="urn:microsoft.com/office/officeart/2005/8/layout/rings+Icon" loCatId="officeonline" qsTypeId="urn:microsoft.com/office/officeart/2005/8/quickstyle/simple1" qsCatId="simple" csTypeId="urn:microsoft.com/office/officeart/2005/8/colors/colorful1" csCatId="colorful" phldr="1"/>
      <dgm:spPr/>
    </dgm:pt>
    <dgm:pt modelId="{AF73DA67-979E-4920-9E73-2446B533B06C}">
      <dgm:prSet phldrT="[Text]"/>
      <dgm:spPr/>
      <dgm:t>
        <a:bodyPr/>
        <a:lstStyle/>
        <a:p>
          <a:r>
            <a:rPr lang="en-PH" dirty="0" smtClean="0"/>
            <a:t>A short statement of what the work will be focused on during the sprint.</a:t>
          </a:r>
          <a:endParaRPr lang="en-PH" dirty="0"/>
        </a:p>
      </dgm:t>
    </dgm:pt>
    <dgm:pt modelId="{ECEA890B-FB26-4CC6-B9D5-3A19A8D95BD8}" type="parTrans" cxnId="{CC7783CD-AED7-4D3A-BF49-4F029610E09D}">
      <dgm:prSet/>
      <dgm:spPr/>
      <dgm:t>
        <a:bodyPr/>
        <a:lstStyle/>
        <a:p>
          <a:endParaRPr lang="en-PH"/>
        </a:p>
      </dgm:t>
    </dgm:pt>
    <dgm:pt modelId="{82C060A9-019C-475E-8ED4-5E927487E039}" type="sibTrans" cxnId="{CC7783CD-AED7-4D3A-BF49-4F029610E09D}">
      <dgm:prSet/>
      <dgm:spPr/>
      <dgm:t>
        <a:bodyPr/>
        <a:lstStyle/>
        <a:p>
          <a:endParaRPr lang="en-PH"/>
        </a:p>
      </dgm:t>
    </dgm:pt>
    <dgm:pt modelId="{64E1DE6F-DFFF-4570-A052-5EEE52F10AA5}">
      <dgm:prSet phldrT="[Text]" custT="1"/>
      <dgm:spPr/>
      <dgm:t>
        <a:bodyPr/>
        <a:lstStyle/>
        <a:p>
          <a:pPr algn="ctr"/>
          <a:endParaRPr lang="en-PH" sz="2000" dirty="0" smtClean="0">
            <a:solidFill>
              <a:srgbClr val="FF0000"/>
            </a:solidFill>
          </a:endParaRPr>
        </a:p>
        <a:p>
          <a:pPr algn="ctr"/>
          <a:r>
            <a:rPr lang="en-PH" sz="1600" dirty="0" smtClean="0">
              <a:solidFill>
                <a:srgbClr val="FF0000"/>
              </a:solidFill>
            </a:rPr>
            <a:t>April Sprint:</a:t>
          </a:r>
        </a:p>
        <a:p>
          <a:pPr algn="ctr"/>
          <a:r>
            <a:rPr lang="en-PH" sz="1600" dirty="0" smtClean="0"/>
            <a:t>Version 8 Beta       </a:t>
          </a:r>
        </a:p>
        <a:p>
          <a:pPr algn="ctr"/>
          <a:r>
            <a:rPr lang="en-PH" sz="1600" dirty="0" smtClean="0"/>
            <a:t>Bug Fixing,</a:t>
          </a:r>
        </a:p>
        <a:p>
          <a:pPr algn="ctr"/>
          <a:r>
            <a:rPr lang="en-PH" sz="1600" dirty="0" err="1" smtClean="0"/>
            <a:t>Fekete</a:t>
          </a:r>
          <a:r>
            <a:rPr lang="en-PH" sz="1600" dirty="0" smtClean="0"/>
            <a:t> License Manager Support</a:t>
          </a:r>
          <a:endParaRPr lang="en-PH" sz="1600" dirty="0"/>
        </a:p>
      </dgm:t>
    </dgm:pt>
    <dgm:pt modelId="{1BDE83FF-C27A-45A5-BCD9-45B2522160EE}" type="parTrans" cxnId="{55330EBF-D345-4C13-B437-8D9B958A1F64}">
      <dgm:prSet/>
      <dgm:spPr/>
      <dgm:t>
        <a:bodyPr/>
        <a:lstStyle/>
        <a:p>
          <a:endParaRPr lang="en-PH"/>
        </a:p>
      </dgm:t>
    </dgm:pt>
    <dgm:pt modelId="{CBC8E50D-AB2D-4766-ACA0-CD56338B46D0}" type="sibTrans" cxnId="{55330EBF-D345-4C13-B437-8D9B958A1F64}">
      <dgm:prSet/>
      <dgm:spPr/>
      <dgm:t>
        <a:bodyPr/>
        <a:lstStyle/>
        <a:p>
          <a:endParaRPr lang="en-PH"/>
        </a:p>
      </dgm:t>
    </dgm:pt>
    <dgm:pt modelId="{D289E5E7-7572-4047-B45E-A5A438BC3081}">
      <dgm:prSet phldrT="[Text]" custT="1"/>
      <dgm:spPr/>
      <dgm:t>
        <a:bodyPr/>
        <a:lstStyle/>
        <a:p>
          <a:r>
            <a:rPr lang="en-PH" sz="1400" dirty="0" smtClean="0">
              <a:solidFill>
                <a:srgbClr val="FF0000"/>
              </a:solidFill>
            </a:rPr>
            <a:t>February Sprint:</a:t>
          </a:r>
        </a:p>
        <a:p>
          <a:r>
            <a:rPr lang="en-PH" sz="1400" dirty="0" smtClean="0"/>
            <a:t>Upgrade patch 7.0.5</a:t>
          </a:r>
        </a:p>
        <a:p>
          <a:r>
            <a:rPr lang="en-PH" sz="1400" b="0" i="0" dirty="0" smtClean="0"/>
            <a:t>Dongle Support, CLIMS, Bugs</a:t>
          </a:r>
          <a:endParaRPr lang="en-PH" sz="1400" dirty="0" smtClean="0"/>
        </a:p>
      </dgm:t>
    </dgm:pt>
    <dgm:pt modelId="{67AC5241-CE98-4EC8-8E38-D523C4FE672E}" type="parTrans" cxnId="{BC5C0C64-FB35-425A-89CD-C87FC75C874D}">
      <dgm:prSet/>
      <dgm:spPr/>
      <dgm:t>
        <a:bodyPr/>
        <a:lstStyle/>
        <a:p>
          <a:endParaRPr lang="en-PH"/>
        </a:p>
      </dgm:t>
    </dgm:pt>
    <dgm:pt modelId="{36C1710D-02C1-41C3-AF6E-6BD6386CB7C3}" type="sibTrans" cxnId="{BC5C0C64-FB35-425A-89CD-C87FC75C874D}">
      <dgm:prSet/>
      <dgm:spPr/>
      <dgm:t>
        <a:bodyPr/>
        <a:lstStyle/>
        <a:p>
          <a:endParaRPr lang="en-PH"/>
        </a:p>
      </dgm:t>
    </dgm:pt>
    <dgm:pt modelId="{C4BF548A-3E0B-42C4-A9E5-2CD638B34CC7}" type="pres">
      <dgm:prSet presAssocID="{43AEEAD5-1101-4D00-A73F-16E8F00547A8}" presName="Name0" presStyleCnt="0">
        <dgm:presLayoutVars>
          <dgm:chMax val="7"/>
          <dgm:dir/>
          <dgm:resizeHandles val="exact"/>
        </dgm:presLayoutVars>
      </dgm:prSet>
      <dgm:spPr/>
    </dgm:pt>
    <dgm:pt modelId="{8EB474B8-9581-4505-AC8C-7CB6CB02511E}" type="pres">
      <dgm:prSet presAssocID="{43AEEAD5-1101-4D00-A73F-16E8F00547A8}" presName="ellipse1" presStyleLbl="vennNode1" presStyleIdx="0" presStyleCnt="3" custScaleX="107228" custScaleY="67184">
        <dgm:presLayoutVars>
          <dgm:bulletEnabled val="1"/>
        </dgm:presLayoutVars>
      </dgm:prSet>
      <dgm:spPr/>
      <dgm:t>
        <a:bodyPr/>
        <a:lstStyle/>
        <a:p>
          <a:endParaRPr lang="en-PH"/>
        </a:p>
      </dgm:t>
    </dgm:pt>
    <dgm:pt modelId="{1D6E2FDA-367A-458B-9561-342A9E64E413}" type="pres">
      <dgm:prSet presAssocID="{43AEEAD5-1101-4D00-A73F-16E8F00547A8}" presName="ellipse2" presStyleLbl="vennNode1" presStyleIdx="1" presStyleCnt="3" custScaleX="130770" custScaleY="122647">
        <dgm:presLayoutVars>
          <dgm:bulletEnabled val="1"/>
        </dgm:presLayoutVars>
      </dgm:prSet>
      <dgm:spPr/>
      <dgm:t>
        <a:bodyPr/>
        <a:lstStyle/>
        <a:p>
          <a:endParaRPr lang="en-PH"/>
        </a:p>
      </dgm:t>
    </dgm:pt>
    <dgm:pt modelId="{29C0A803-06D4-4A98-B720-9D05EB702E88}" type="pres">
      <dgm:prSet presAssocID="{43AEEAD5-1101-4D00-A73F-16E8F00547A8}" presName="ellipse3" presStyleLbl="vennNode1" presStyleIdx="2" presStyleCnt="3" custScaleX="125371" custScaleY="129707">
        <dgm:presLayoutVars>
          <dgm:bulletEnabled val="1"/>
        </dgm:presLayoutVars>
      </dgm:prSet>
      <dgm:spPr/>
      <dgm:t>
        <a:bodyPr/>
        <a:lstStyle/>
        <a:p>
          <a:endParaRPr lang="en-PH"/>
        </a:p>
      </dgm:t>
    </dgm:pt>
  </dgm:ptLst>
  <dgm:cxnLst>
    <dgm:cxn modelId="{55330EBF-D345-4C13-B437-8D9B958A1F64}" srcId="{43AEEAD5-1101-4D00-A73F-16E8F00547A8}" destId="{64E1DE6F-DFFF-4570-A052-5EEE52F10AA5}" srcOrd="1" destOrd="0" parTransId="{1BDE83FF-C27A-45A5-BCD9-45B2522160EE}" sibTransId="{CBC8E50D-AB2D-4766-ACA0-CD56338B46D0}"/>
    <dgm:cxn modelId="{3C7E50A6-F47E-4F2A-8267-E21BC3AA1442}" type="presOf" srcId="{64E1DE6F-DFFF-4570-A052-5EEE52F10AA5}" destId="{1D6E2FDA-367A-458B-9561-342A9E64E413}" srcOrd="0" destOrd="0" presId="urn:microsoft.com/office/officeart/2005/8/layout/rings+Icon"/>
    <dgm:cxn modelId="{BC5C0C64-FB35-425A-89CD-C87FC75C874D}" srcId="{43AEEAD5-1101-4D00-A73F-16E8F00547A8}" destId="{D289E5E7-7572-4047-B45E-A5A438BC3081}" srcOrd="2" destOrd="0" parTransId="{67AC5241-CE98-4EC8-8E38-D523C4FE672E}" sibTransId="{36C1710D-02C1-41C3-AF6E-6BD6386CB7C3}"/>
    <dgm:cxn modelId="{CC7783CD-AED7-4D3A-BF49-4F029610E09D}" srcId="{43AEEAD5-1101-4D00-A73F-16E8F00547A8}" destId="{AF73DA67-979E-4920-9E73-2446B533B06C}" srcOrd="0" destOrd="0" parTransId="{ECEA890B-FB26-4CC6-B9D5-3A19A8D95BD8}" sibTransId="{82C060A9-019C-475E-8ED4-5E927487E039}"/>
    <dgm:cxn modelId="{5BC57E0E-0C93-409E-882C-FE1A575BFACC}" type="presOf" srcId="{43AEEAD5-1101-4D00-A73F-16E8F00547A8}" destId="{C4BF548A-3E0B-42C4-A9E5-2CD638B34CC7}" srcOrd="0" destOrd="0" presId="urn:microsoft.com/office/officeart/2005/8/layout/rings+Icon"/>
    <dgm:cxn modelId="{5CDE424E-F938-4F72-A367-0AC756DAC2A8}" type="presOf" srcId="{AF73DA67-979E-4920-9E73-2446B533B06C}" destId="{8EB474B8-9581-4505-AC8C-7CB6CB02511E}" srcOrd="0" destOrd="0" presId="urn:microsoft.com/office/officeart/2005/8/layout/rings+Icon"/>
    <dgm:cxn modelId="{54C8F6E8-FB6B-4F3F-869F-C8F28DEE6DD9}" type="presOf" srcId="{D289E5E7-7572-4047-B45E-A5A438BC3081}" destId="{29C0A803-06D4-4A98-B720-9D05EB702E88}" srcOrd="0" destOrd="0" presId="urn:microsoft.com/office/officeart/2005/8/layout/rings+Icon"/>
    <dgm:cxn modelId="{3C3CC171-41CE-4AD7-BC52-ED3639AD0A8C}" type="presParOf" srcId="{C4BF548A-3E0B-42C4-A9E5-2CD638B34CC7}" destId="{8EB474B8-9581-4505-AC8C-7CB6CB02511E}" srcOrd="0" destOrd="0" presId="urn:microsoft.com/office/officeart/2005/8/layout/rings+Icon"/>
    <dgm:cxn modelId="{73F8AD85-03FE-44D6-B5DF-8C3BFEF096E3}" type="presParOf" srcId="{C4BF548A-3E0B-42C4-A9E5-2CD638B34CC7}" destId="{1D6E2FDA-367A-458B-9561-342A9E64E413}" srcOrd="1" destOrd="0" presId="urn:microsoft.com/office/officeart/2005/8/layout/rings+Icon"/>
    <dgm:cxn modelId="{94B06686-21C3-4A10-9B38-D85DD6322592}" type="presParOf" srcId="{C4BF548A-3E0B-42C4-A9E5-2CD638B34CC7}" destId="{29C0A803-06D4-4A98-B720-9D05EB702E88}"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260A2-1087-4FBA-B8B4-FB40E05ADCB0}">
      <dsp:nvSpPr>
        <dsp:cNvPr id="0" name=""/>
        <dsp:cNvSpPr/>
      </dsp:nvSpPr>
      <dsp:spPr>
        <a:xfrm>
          <a:off x="0" y="0"/>
          <a:ext cx="8438605" cy="1387275"/>
        </a:xfrm>
        <a:prstGeom prst="roundRect">
          <a:avLst>
            <a:gd name="adj" fmla="val 10000"/>
          </a:avLst>
        </a:prstGeom>
        <a:gradFill rotWithShape="0">
          <a:gsLst>
            <a:gs pos="0">
              <a:schemeClr val="accent6">
                <a:shade val="80000"/>
                <a:hueOff val="0"/>
                <a:satOff val="0"/>
                <a:lumOff val="0"/>
                <a:alphaOff val="0"/>
                <a:tint val="60000"/>
                <a:lumMod val="104000"/>
              </a:schemeClr>
            </a:gs>
            <a:gs pos="100000">
              <a:schemeClr val="accent6">
                <a:shade val="80000"/>
                <a:hueOff val="0"/>
                <a:satOff val="0"/>
                <a:lumOff val="0"/>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PH" sz="2000" kern="1200" dirty="0" smtClean="0"/>
            <a:t>Roles</a:t>
          </a:r>
          <a:endParaRPr lang="en-PH" sz="2000" kern="1200" dirty="0"/>
        </a:p>
        <a:p>
          <a:pPr marL="228600" lvl="1" indent="-228600" algn="l" defTabSz="889000">
            <a:lnSpc>
              <a:spcPct val="90000"/>
            </a:lnSpc>
            <a:spcBef>
              <a:spcPct val="0"/>
            </a:spcBef>
            <a:spcAft>
              <a:spcPct val="15000"/>
            </a:spcAft>
            <a:buChar char="••"/>
          </a:pPr>
          <a:r>
            <a:rPr lang="en-PH" sz="2000" kern="1200" dirty="0" smtClean="0"/>
            <a:t>Product Owners</a:t>
          </a:r>
          <a:endParaRPr lang="en-PH" sz="2000" kern="1200" dirty="0"/>
        </a:p>
        <a:p>
          <a:pPr marL="228600" lvl="1" indent="-228600" algn="l" defTabSz="889000">
            <a:lnSpc>
              <a:spcPct val="90000"/>
            </a:lnSpc>
            <a:spcBef>
              <a:spcPct val="0"/>
            </a:spcBef>
            <a:spcAft>
              <a:spcPct val="15000"/>
            </a:spcAft>
            <a:buChar char="••"/>
          </a:pPr>
          <a:r>
            <a:rPr lang="en-PH" sz="2000" kern="1200" dirty="0" smtClean="0"/>
            <a:t>Scrum Master</a:t>
          </a:r>
          <a:endParaRPr lang="en-PH" sz="2000" kern="1200" dirty="0"/>
        </a:p>
        <a:p>
          <a:pPr marL="228600" lvl="1" indent="-228600" algn="l" defTabSz="889000">
            <a:lnSpc>
              <a:spcPct val="90000"/>
            </a:lnSpc>
            <a:spcBef>
              <a:spcPct val="0"/>
            </a:spcBef>
            <a:spcAft>
              <a:spcPct val="15000"/>
            </a:spcAft>
            <a:buChar char="••"/>
          </a:pPr>
          <a:r>
            <a:rPr lang="en-PH" sz="2000" kern="1200" dirty="0" smtClean="0"/>
            <a:t>Team</a:t>
          </a:r>
          <a:endParaRPr lang="en-PH" sz="2000" kern="1200" dirty="0"/>
        </a:p>
      </dsp:txBody>
      <dsp:txXfrm>
        <a:off x="40632" y="40632"/>
        <a:ext cx="6941626" cy="1306011"/>
      </dsp:txXfrm>
    </dsp:sp>
    <dsp:sp modelId="{BA7E2AAF-5FEA-4165-91B9-43B054C65E56}">
      <dsp:nvSpPr>
        <dsp:cNvPr id="0" name=""/>
        <dsp:cNvSpPr/>
      </dsp:nvSpPr>
      <dsp:spPr>
        <a:xfrm>
          <a:off x="744582" y="1618488"/>
          <a:ext cx="8438605" cy="1387275"/>
        </a:xfrm>
        <a:prstGeom prst="roundRect">
          <a:avLst>
            <a:gd name="adj" fmla="val 10000"/>
          </a:avLst>
        </a:prstGeom>
        <a:gradFill rotWithShape="0">
          <a:gsLst>
            <a:gs pos="0">
              <a:schemeClr val="accent6">
                <a:shade val="80000"/>
                <a:hueOff val="-119711"/>
                <a:satOff val="4786"/>
                <a:lumOff val="10523"/>
                <a:alphaOff val="0"/>
                <a:tint val="60000"/>
                <a:lumMod val="104000"/>
              </a:schemeClr>
            </a:gs>
            <a:gs pos="100000">
              <a:schemeClr val="accent6">
                <a:shade val="80000"/>
                <a:hueOff val="-119711"/>
                <a:satOff val="4786"/>
                <a:lumOff val="10523"/>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PH" sz="1800" kern="1200" dirty="0" smtClean="0"/>
            <a:t>Ceremonies</a:t>
          </a:r>
          <a:endParaRPr lang="en-PH" sz="1800" kern="1200" dirty="0"/>
        </a:p>
        <a:p>
          <a:pPr marL="171450" lvl="1" indent="-171450" algn="l" defTabSz="800100">
            <a:lnSpc>
              <a:spcPct val="90000"/>
            </a:lnSpc>
            <a:spcBef>
              <a:spcPct val="0"/>
            </a:spcBef>
            <a:spcAft>
              <a:spcPct val="15000"/>
            </a:spcAft>
            <a:buChar char="••"/>
          </a:pPr>
          <a:r>
            <a:rPr lang="en-PH" sz="1800" kern="1200" dirty="0" smtClean="0"/>
            <a:t>Sprint Planning</a:t>
          </a:r>
          <a:endParaRPr lang="en-PH" sz="1800" kern="1200" dirty="0"/>
        </a:p>
        <a:p>
          <a:pPr marL="171450" lvl="1" indent="-171450" algn="l" defTabSz="800100">
            <a:lnSpc>
              <a:spcPct val="90000"/>
            </a:lnSpc>
            <a:spcBef>
              <a:spcPct val="0"/>
            </a:spcBef>
            <a:spcAft>
              <a:spcPct val="15000"/>
            </a:spcAft>
            <a:buChar char="••"/>
          </a:pPr>
          <a:r>
            <a:rPr lang="en-PH" sz="1800" kern="1200" dirty="0" smtClean="0"/>
            <a:t>Sprint Review</a:t>
          </a:r>
          <a:endParaRPr lang="en-PH" sz="1800" kern="1200" dirty="0"/>
        </a:p>
        <a:p>
          <a:pPr marL="171450" lvl="1" indent="-171450" algn="l" defTabSz="800100">
            <a:lnSpc>
              <a:spcPct val="90000"/>
            </a:lnSpc>
            <a:spcBef>
              <a:spcPct val="0"/>
            </a:spcBef>
            <a:spcAft>
              <a:spcPct val="15000"/>
            </a:spcAft>
            <a:buChar char="••"/>
          </a:pPr>
          <a:r>
            <a:rPr lang="en-PH" sz="1800" kern="1200" dirty="0" smtClean="0"/>
            <a:t>Sprint Retrospective</a:t>
          </a:r>
          <a:endParaRPr lang="en-PH" sz="1800" kern="1200" dirty="0"/>
        </a:p>
        <a:p>
          <a:pPr marL="171450" lvl="1" indent="-171450" algn="l" defTabSz="800100">
            <a:lnSpc>
              <a:spcPct val="90000"/>
            </a:lnSpc>
            <a:spcBef>
              <a:spcPct val="0"/>
            </a:spcBef>
            <a:spcAft>
              <a:spcPct val="15000"/>
            </a:spcAft>
            <a:buChar char="••"/>
          </a:pPr>
          <a:r>
            <a:rPr lang="en-PH" sz="1800" kern="1200" dirty="0" smtClean="0"/>
            <a:t>Daily Scrum Meeting</a:t>
          </a:r>
          <a:endParaRPr lang="en-PH" sz="1800" kern="1200" dirty="0"/>
        </a:p>
      </dsp:txBody>
      <dsp:txXfrm>
        <a:off x="785214" y="1659120"/>
        <a:ext cx="6711029" cy="1306011"/>
      </dsp:txXfrm>
    </dsp:sp>
    <dsp:sp modelId="{D11BA2C6-5ECE-4CE3-8E7E-C6B9C58B5DC9}">
      <dsp:nvSpPr>
        <dsp:cNvPr id="0" name=""/>
        <dsp:cNvSpPr/>
      </dsp:nvSpPr>
      <dsp:spPr>
        <a:xfrm>
          <a:off x="1489165" y="3236976"/>
          <a:ext cx="8438605" cy="1387275"/>
        </a:xfrm>
        <a:prstGeom prst="roundRect">
          <a:avLst>
            <a:gd name="adj" fmla="val 10000"/>
          </a:avLst>
        </a:prstGeom>
        <a:gradFill rotWithShape="0">
          <a:gsLst>
            <a:gs pos="0">
              <a:schemeClr val="accent6">
                <a:shade val="80000"/>
                <a:hueOff val="-239421"/>
                <a:satOff val="9571"/>
                <a:lumOff val="21046"/>
                <a:alphaOff val="0"/>
                <a:tint val="60000"/>
                <a:lumMod val="104000"/>
              </a:schemeClr>
            </a:gs>
            <a:gs pos="100000">
              <a:schemeClr val="accent6">
                <a:shade val="80000"/>
                <a:hueOff val="-239421"/>
                <a:satOff val="9571"/>
                <a:lumOff val="21046"/>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PH" sz="2000" kern="1200" dirty="0" smtClean="0"/>
            <a:t>Artifacts</a:t>
          </a:r>
          <a:endParaRPr lang="en-PH" sz="2000" kern="1200" dirty="0"/>
        </a:p>
        <a:p>
          <a:pPr marL="228600" lvl="1" indent="-228600" algn="l" defTabSz="889000">
            <a:lnSpc>
              <a:spcPct val="90000"/>
            </a:lnSpc>
            <a:spcBef>
              <a:spcPct val="0"/>
            </a:spcBef>
            <a:spcAft>
              <a:spcPct val="15000"/>
            </a:spcAft>
            <a:buChar char="••"/>
          </a:pPr>
          <a:r>
            <a:rPr lang="en-PH" sz="2000" kern="1200" dirty="0" smtClean="0"/>
            <a:t>Product backlog</a:t>
          </a:r>
          <a:endParaRPr lang="en-PH" sz="2000" kern="1200" dirty="0"/>
        </a:p>
        <a:p>
          <a:pPr marL="228600" lvl="1" indent="-228600" algn="l" defTabSz="889000">
            <a:lnSpc>
              <a:spcPct val="90000"/>
            </a:lnSpc>
            <a:spcBef>
              <a:spcPct val="0"/>
            </a:spcBef>
            <a:spcAft>
              <a:spcPct val="15000"/>
            </a:spcAft>
            <a:buChar char="••"/>
          </a:pPr>
          <a:r>
            <a:rPr lang="en-PH" sz="2000" kern="1200" dirty="0" smtClean="0"/>
            <a:t>Sprint backlog</a:t>
          </a:r>
          <a:endParaRPr lang="en-PH" sz="2000" kern="1200" dirty="0"/>
        </a:p>
        <a:p>
          <a:pPr marL="228600" lvl="1" indent="-228600" algn="l" defTabSz="889000">
            <a:lnSpc>
              <a:spcPct val="90000"/>
            </a:lnSpc>
            <a:spcBef>
              <a:spcPct val="0"/>
            </a:spcBef>
            <a:spcAft>
              <a:spcPct val="15000"/>
            </a:spcAft>
            <a:buChar char="••"/>
          </a:pPr>
          <a:r>
            <a:rPr lang="en-PH" sz="2000" kern="1200" dirty="0" smtClean="0"/>
            <a:t>Burndown Charts</a:t>
          </a:r>
          <a:endParaRPr lang="en-PH" sz="2000" kern="1200" dirty="0"/>
        </a:p>
      </dsp:txBody>
      <dsp:txXfrm>
        <a:off x="1529797" y="3277608"/>
        <a:ext cx="6711029" cy="1306011"/>
      </dsp:txXfrm>
    </dsp:sp>
    <dsp:sp modelId="{F53943FE-81B3-4ECD-B5E7-F9D9B49F874B}">
      <dsp:nvSpPr>
        <dsp:cNvPr id="0" name=""/>
        <dsp:cNvSpPr/>
      </dsp:nvSpPr>
      <dsp:spPr>
        <a:xfrm>
          <a:off x="7536876" y="1052017"/>
          <a:ext cx="901729" cy="901729"/>
        </a:xfrm>
        <a:prstGeom prst="downArrow">
          <a:avLst>
            <a:gd name="adj1" fmla="val 55000"/>
            <a:gd name="adj2" fmla="val 45000"/>
          </a:avLst>
        </a:prstGeom>
        <a:solidFill>
          <a:schemeClr val="accent6">
            <a:alpha val="90000"/>
            <a:tint val="40000"/>
            <a:hueOff val="0"/>
            <a:satOff val="0"/>
            <a:lumOff val="0"/>
            <a:alphaOff val="0"/>
          </a:schemeClr>
        </a:solidFill>
        <a:ln w="9525" cap="rnd"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PH" sz="3600" kern="1200"/>
        </a:p>
      </dsp:txBody>
      <dsp:txXfrm>
        <a:off x="7739765" y="1052017"/>
        <a:ext cx="495951" cy="678551"/>
      </dsp:txXfrm>
    </dsp:sp>
    <dsp:sp modelId="{5D613A76-AB05-4F89-93F4-14003A9DA57B}">
      <dsp:nvSpPr>
        <dsp:cNvPr id="0" name=""/>
        <dsp:cNvSpPr/>
      </dsp:nvSpPr>
      <dsp:spPr>
        <a:xfrm>
          <a:off x="8281459" y="2661257"/>
          <a:ext cx="901729" cy="901729"/>
        </a:xfrm>
        <a:prstGeom prst="downArrow">
          <a:avLst>
            <a:gd name="adj1" fmla="val 55000"/>
            <a:gd name="adj2" fmla="val 45000"/>
          </a:avLst>
        </a:prstGeom>
        <a:solidFill>
          <a:schemeClr val="accent6">
            <a:alpha val="90000"/>
            <a:tint val="40000"/>
            <a:hueOff val="0"/>
            <a:satOff val="0"/>
            <a:lumOff val="0"/>
            <a:alphaOff val="0"/>
          </a:schemeClr>
        </a:solidFill>
        <a:ln w="9525" cap="rnd"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PH" sz="3600" kern="1200"/>
        </a:p>
      </dsp:txBody>
      <dsp:txXfrm>
        <a:off x="8484348" y="2661257"/>
        <a:ext cx="495951" cy="678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E4F5D-26DD-4AF4-A60D-AB473DA654FE}">
      <dsp:nvSpPr>
        <dsp:cNvPr id="0" name=""/>
        <dsp:cNvSpPr/>
      </dsp:nvSpPr>
      <dsp:spPr>
        <a:xfrm>
          <a:off x="0" y="3519242"/>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7EB6FE-41EA-4E62-A63A-4D7200C91291}">
      <dsp:nvSpPr>
        <dsp:cNvPr id="0" name=""/>
        <dsp:cNvSpPr/>
      </dsp:nvSpPr>
      <dsp:spPr>
        <a:xfrm>
          <a:off x="0" y="2007672"/>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6E9BD5-16D0-486A-880D-01BD142331A6}">
      <dsp:nvSpPr>
        <dsp:cNvPr id="0" name=""/>
        <dsp:cNvSpPr/>
      </dsp:nvSpPr>
      <dsp:spPr>
        <a:xfrm>
          <a:off x="0" y="496101"/>
          <a:ext cx="7898674" cy="0"/>
        </a:xfrm>
        <a:prstGeom prst="line">
          <a:avLst/>
        </a:pr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5CE0E6-EB18-4512-A00D-6604995C2FD4}">
      <dsp:nvSpPr>
        <dsp:cNvPr id="0" name=""/>
        <dsp:cNvSpPr/>
      </dsp:nvSpPr>
      <dsp:spPr>
        <a:xfrm>
          <a:off x="2053655" y="553"/>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lvl="0" algn="l" defTabSz="1155700">
            <a:lnSpc>
              <a:spcPct val="90000"/>
            </a:lnSpc>
            <a:spcBef>
              <a:spcPct val="0"/>
            </a:spcBef>
            <a:spcAft>
              <a:spcPct val="35000"/>
            </a:spcAft>
          </a:pPr>
          <a:r>
            <a:rPr lang="en-PH" sz="2600" kern="1200" dirty="0" smtClean="0"/>
            <a:t>  </a:t>
          </a:r>
          <a:endParaRPr lang="en-PH" sz="2600" kern="1200" dirty="0"/>
        </a:p>
      </dsp:txBody>
      <dsp:txXfrm>
        <a:off x="2053655" y="553"/>
        <a:ext cx="5845018" cy="495548"/>
      </dsp:txXfrm>
    </dsp:sp>
    <dsp:sp modelId="{08416E18-02BE-402A-A1EB-33371A15470E}">
      <dsp:nvSpPr>
        <dsp:cNvPr id="0" name=""/>
        <dsp:cNvSpPr/>
      </dsp:nvSpPr>
      <dsp:spPr>
        <a:xfrm>
          <a:off x="0" y="553"/>
          <a:ext cx="2053655" cy="495548"/>
        </a:xfrm>
        <a:prstGeom prst="round2SameRect">
          <a:avLst>
            <a:gd name="adj1" fmla="val 16670"/>
            <a:gd name="adj2" fmla="val 0"/>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PH" sz="2600" kern="1200" dirty="0" smtClean="0"/>
            <a:t>Who</a:t>
          </a:r>
          <a:endParaRPr lang="en-PH" sz="2600" kern="1200" dirty="0"/>
        </a:p>
      </dsp:txBody>
      <dsp:txXfrm>
        <a:off x="24195" y="24748"/>
        <a:ext cx="2005265" cy="471353"/>
      </dsp:txXfrm>
    </dsp:sp>
    <dsp:sp modelId="{C1313479-4F90-4BC4-A99A-A201F58A7920}">
      <dsp:nvSpPr>
        <dsp:cNvPr id="0" name=""/>
        <dsp:cNvSpPr/>
      </dsp:nvSpPr>
      <dsp:spPr>
        <a:xfrm>
          <a:off x="0" y="496101"/>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PH" sz="1900" kern="1200" dirty="0" smtClean="0"/>
            <a:t>Team</a:t>
          </a:r>
          <a:endParaRPr lang="en-PH" sz="1900" kern="1200" dirty="0"/>
        </a:p>
        <a:p>
          <a:pPr marL="171450" lvl="1" indent="-171450" algn="l" defTabSz="844550">
            <a:lnSpc>
              <a:spcPct val="90000"/>
            </a:lnSpc>
            <a:spcBef>
              <a:spcPct val="0"/>
            </a:spcBef>
            <a:spcAft>
              <a:spcPct val="15000"/>
            </a:spcAft>
            <a:buChar char="••"/>
          </a:pPr>
          <a:r>
            <a:rPr lang="en-PH" sz="1900" kern="1200" dirty="0" smtClean="0"/>
            <a:t>Scrum Master</a:t>
          </a:r>
          <a:endParaRPr lang="en-PH" sz="1900" kern="1200" dirty="0"/>
        </a:p>
        <a:p>
          <a:pPr marL="171450" lvl="1" indent="-171450" algn="l" defTabSz="844550">
            <a:lnSpc>
              <a:spcPct val="90000"/>
            </a:lnSpc>
            <a:spcBef>
              <a:spcPct val="0"/>
            </a:spcBef>
            <a:spcAft>
              <a:spcPct val="15000"/>
            </a:spcAft>
            <a:buChar char="••"/>
          </a:pPr>
          <a:r>
            <a:rPr lang="en-PH" sz="1900" kern="1200" dirty="0" smtClean="0"/>
            <a:t>Product Owner</a:t>
          </a:r>
          <a:endParaRPr lang="en-PH" sz="1900" kern="1200" dirty="0"/>
        </a:p>
      </dsp:txBody>
      <dsp:txXfrm>
        <a:off x="0" y="496101"/>
        <a:ext cx="7898674" cy="991245"/>
      </dsp:txXfrm>
    </dsp:sp>
    <dsp:sp modelId="{9A5E969A-4FB1-4B33-8227-DB5E45FB1C82}">
      <dsp:nvSpPr>
        <dsp:cNvPr id="0" name=""/>
        <dsp:cNvSpPr/>
      </dsp:nvSpPr>
      <dsp:spPr>
        <a:xfrm>
          <a:off x="2053655" y="1512123"/>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lvl="0" algn="l" defTabSz="1155700">
            <a:lnSpc>
              <a:spcPct val="90000"/>
            </a:lnSpc>
            <a:spcBef>
              <a:spcPct val="0"/>
            </a:spcBef>
            <a:spcAft>
              <a:spcPct val="35000"/>
            </a:spcAft>
          </a:pPr>
          <a:r>
            <a:rPr lang="en-PH" sz="2600" kern="1200" dirty="0" smtClean="0"/>
            <a:t>  </a:t>
          </a:r>
          <a:endParaRPr lang="en-PH" sz="2600" kern="1200" dirty="0"/>
        </a:p>
      </dsp:txBody>
      <dsp:txXfrm>
        <a:off x="2053655" y="1512123"/>
        <a:ext cx="5845018" cy="495548"/>
      </dsp:txXfrm>
    </dsp:sp>
    <dsp:sp modelId="{899E9B83-473A-4C05-9A55-C169391BFB62}">
      <dsp:nvSpPr>
        <dsp:cNvPr id="0" name=""/>
        <dsp:cNvSpPr/>
      </dsp:nvSpPr>
      <dsp:spPr>
        <a:xfrm>
          <a:off x="0" y="1512123"/>
          <a:ext cx="2053655" cy="495548"/>
        </a:xfrm>
        <a:prstGeom prst="round2SameRect">
          <a:avLst>
            <a:gd name="adj1" fmla="val 16670"/>
            <a:gd name="adj2" fmla="val 0"/>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lvl="0" algn="ctr" defTabSz="1200150">
            <a:lnSpc>
              <a:spcPct val="90000"/>
            </a:lnSpc>
            <a:spcBef>
              <a:spcPct val="0"/>
            </a:spcBef>
            <a:spcAft>
              <a:spcPct val="35000"/>
            </a:spcAft>
          </a:pPr>
          <a:r>
            <a:rPr lang="en-PH" sz="2700" kern="1200" dirty="0" smtClean="0"/>
            <a:t>Agenda</a:t>
          </a:r>
          <a:endParaRPr lang="en-PH" sz="2700" kern="1200" dirty="0"/>
        </a:p>
      </dsp:txBody>
      <dsp:txXfrm>
        <a:off x="24195" y="1536318"/>
        <a:ext cx="2005265" cy="471353"/>
      </dsp:txXfrm>
    </dsp:sp>
    <dsp:sp modelId="{5C6507CB-90A1-45EE-B749-BCCDED9693D5}">
      <dsp:nvSpPr>
        <dsp:cNvPr id="0" name=""/>
        <dsp:cNvSpPr/>
      </dsp:nvSpPr>
      <dsp:spPr>
        <a:xfrm>
          <a:off x="0" y="2007672"/>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PH" sz="1900" kern="1200" dirty="0" smtClean="0"/>
            <a:t>Discuss Top Priority Product</a:t>
          </a:r>
          <a:endParaRPr lang="en-PH" sz="1900" kern="1200" dirty="0"/>
        </a:p>
        <a:p>
          <a:pPr marL="171450" lvl="1" indent="-171450" algn="l" defTabSz="844550">
            <a:lnSpc>
              <a:spcPct val="90000"/>
            </a:lnSpc>
            <a:spcBef>
              <a:spcPct val="0"/>
            </a:spcBef>
            <a:spcAft>
              <a:spcPct val="15000"/>
            </a:spcAft>
            <a:buChar char="••"/>
          </a:pPr>
          <a:r>
            <a:rPr lang="en-PH" sz="1900" kern="1200" dirty="0" smtClean="0"/>
            <a:t>Team selects which to do</a:t>
          </a:r>
          <a:endParaRPr lang="en-PH" sz="1900" kern="1200" dirty="0"/>
        </a:p>
      </dsp:txBody>
      <dsp:txXfrm>
        <a:off x="0" y="2007672"/>
        <a:ext cx="7898674" cy="991245"/>
      </dsp:txXfrm>
    </dsp:sp>
    <dsp:sp modelId="{1A2DB35D-42EB-4CA1-AF2F-19ACBCDDD144}">
      <dsp:nvSpPr>
        <dsp:cNvPr id="0" name=""/>
        <dsp:cNvSpPr/>
      </dsp:nvSpPr>
      <dsp:spPr>
        <a:xfrm>
          <a:off x="2053655" y="3023694"/>
          <a:ext cx="5845018" cy="4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lvl="0" algn="l" defTabSz="1155700">
            <a:lnSpc>
              <a:spcPct val="90000"/>
            </a:lnSpc>
            <a:spcBef>
              <a:spcPct val="0"/>
            </a:spcBef>
            <a:spcAft>
              <a:spcPct val="35000"/>
            </a:spcAft>
          </a:pPr>
          <a:r>
            <a:rPr lang="en-PH" sz="2600" kern="1200" dirty="0" smtClean="0"/>
            <a:t> </a:t>
          </a:r>
          <a:endParaRPr lang="en-PH" sz="2600" kern="1200" dirty="0"/>
        </a:p>
      </dsp:txBody>
      <dsp:txXfrm>
        <a:off x="2053655" y="3023694"/>
        <a:ext cx="5845018" cy="495548"/>
      </dsp:txXfrm>
    </dsp:sp>
    <dsp:sp modelId="{6FEB1C7A-ECB8-4A6E-A971-3DB5D34DB0A7}">
      <dsp:nvSpPr>
        <dsp:cNvPr id="0" name=""/>
        <dsp:cNvSpPr/>
      </dsp:nvSpPr>
      <dsp:spPr>
        <a:xfrm>
          <a:off x="0" y="3023694"/>
          <a:ext cx="2053655" cy="495548"/>
        </a:xfrm>
        <a:prstGeom prst="round2SameRect">
          <a:avLst>
            <a:gd name="adj1" fmla="val 16670"/>
            <a:gd name="adj2" fmla="val 0"/>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PH" sz="2600" kern="1200" dirty="0" smtClean="0"/>
            <a:t>Why</a:t>
          </a:r>
          <a:endParaRPr lang="en-PH" sz="2600" kern="1200" dirty="0"/>
        </a:p>
      </dsp:txBody>
      <dsp:txXfrm>
        <a:off x="24195" y="3047889"/>
        <a:ext cx="2005265" cy="471353"/>
      </dsp:txXfrm>
    </dsp:sp>
    <dsp:sp modelId="{50C7C42B-350B-4C8E-9E98-EFC0DE31450D}">
      <dsp:nvSpPr>
        <dsp:cNvPr id="0" name=""/>
        <dsp:cNvSpPr/>
      </dsp:nvSpPr>
      <dsp:spPr>
        <a:xfrm>
          <a:off x="0" y="3519242"/>
          <a:ext cx="7898674" cy="991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171450" lvl="1" indent="-171450" algn="l" defTabSz="844550">
            <a:lnSpc>
              <a:spcPct val="90000"/>
            </a:lnSpc>
            <a:spcBef>
              <a:spcPct val="0"/>
            </a:spcBef>
            <a:spcAft>
              <a:spcPct val="15000"/>
            </a:spcAft>
            <a:buChar char="••"/>
          </a:pPr>
          <a:r>
            <a:rPr lang="en-PH" sz="1900" kern="1200" dirty="0" smtClean="0"/>
            <a:t>Know what will be worked on</a:t>
          </a:r>
          <a:endParaRPr lang="en-PH" sz="1900" kern="1200" dirty="0"/>
        </a:p>
        <a:p>
          <a:pPr marL="171450" lvl="1" indent="-171450" algn="l" defTabSz="844550">
            <a:lnSpc>
              <a:spcPct val="90000"/>
            </a:lnSpc>
            <a:spcBef>
              <a:spcPct val="0"/>
            </a:spcBef>
            <a:spcAft>
              <a:spcPct val="15000"/>
            </a:spcAft>
            <a:buChar char="••"/>
          </a:pPr>
          <a:r>
            <a:rPr lang="en-PH" sz="1900" kern="1200" dirty="0" smtClean="0"/>
            <a:t>Understand it enough to do it</a:t>
          </a:r>
          <a:endParaRPr lang="en-PH" sz="1900" kern="1200" dirty="0"/>
        </a:p>
      </dsp:txBody>
      <dsp:txXfrm>
        <a:off x="0" y="3519242"/>
        <a:ext cx="7898674" cy="991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F60ED-D780-4DE7-9178-018745AC481D}">
      <dsp:nvSpPr>
        <dsp:cNvPr id="0" name=""/>
        <dsp:cNvSpPr/>
      </dsp:nvSpPr>
      <dsp:spPr>
        <a:xfrm rot="5400000">
          <a:off x="2540019" y="1049749"/>
          <a:ext cx="930084" cy="1058868"/>
        </a:xfrm>
        <a:prstGeom prst="bentUpArrow">
          <a:avLst>
            <a:gd name="adj1" fmla="val 32840"/>
            <a:gd name="adj2" fmla="val 25000"/>
            <a:gd name="adj3" fmla="val 35780"/>
          </a:avLst>
        </a:prstGeom>
        <a:solidFill>
          <a:schemeClr val="accent5">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6BA9DA-1328-4CC5-8FD2-00EC96ABD840}">
      <dsp:nvSpPr>
        <dsp:cNvPr id="0" name=""/>
        <dsp:cNvSpPr/>
      </dsp:nvSpPr>
      <dsp:spPr>
        <a:xfrm>
          <a:off x="2293603" y="18731"/>
          <a:ext cx="1565715" cy="1095950"/>
        </a:xfrm>
        <a:prstGeom prst="roundRect">
          <a:avLst>
            <a:gd name="adj" fmla="val 1667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PH" sz="2000" kern="1200" dirty="0" smtClean="0"/>
            <a:t>What did you do?</a:t>
          </a:r>
          <a:endParaRPr lang="en-PH" sz="2000" kern="1200" dirty="0"/>
        </a:p>
      </dsp:txBody>
      <dsp:txXfrm>
        <a:off x="2347112" y="72240"/>
        <a:ext cx="1458697" cy="988932"/>
      </dsp:txXfrm>
    </dsp:sp>
    <dsp:sp modelId="{02984D8A-6814-4779-BC83-DFC1C1B21F01}">
      <dsp:nvSpPr>
        <dsp:cNvPr id="0" name=""/>
        <dsp:cNvSpPr/>
      </dsp:nvSpPr>
      <dsp:spPr>
        <a:xfrm>
          <a:off x="3859318" y="123255"/>
          <a:ext cx="1138752" cy="885795"/>
        </a:xfrm>
        <a:prstGeom prst="rect">
          <a:avLst/>
        </a:prstGeom>
        <a:noFill/>
        <a:ln>
          <a:noFill/>
        </a:ln>
        <a:effectLst/>
      </dsp:spPr>
      <dsp:style>
        <a:lnRef idx="0">
          <a:scrgbClr r="0" g="0" b="0"/>
        </a:lnRef>
        <a:fillRef idx="0">
          <a:scrgbClr r="0" g="0" b="0"/>
        </a:fillRef>
        <a:effectRef idx="0">
          <a:scrgbClr r="0" g="0" b="0"/>
        </a:effectRef>
        <a:fontRef idx="minor"/>
      </dsp:style>
    </dsp:sp>
    <dsp:sp modelId="{FA346E47-EF59-43C4-A38C-B301DDB038E9}">
      <dsp:nvSpPr>
        <dsp:cNvPr id="0" name=""/>
        <dsp:cNvSpPr/>
      </dsp:nvSpPr>
      <dsp:spPr>
        <a:xfrm rot="5400000">
          <a:off x="3838163" y="2301866"/>
          <a:ext cx="930084" cy="1058868"/>
        </a:xfrm>
        <a:prstGeom prst="bentUpArrow">
          <a:avLst>
            <a:gd name="adj1" fmla="val 32840"/>
            <a:gd name="adj2" fmla="val 25000"/>
            <a:gd name="adj3" fmla="val 35780"/>
          </a:avLst>
        </a:prstGeom>
        <a:solidFill>
          <a:schemeClr val="accent5">
            <a:tint val="50000"/>
            <a:hueOff val="-4559672"/>
            <a:satOff val="4356"/>
            <a:lumOff val="1087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4562EE-A2E5-41BE-A00A-5C4A369C48DE}">
      <dsp:nvSpPr>
        <dsp:cNvPr id="0" name=""/>
        <dsp:cNvSpPr/>
      </dsp:nvSpPr>
      <dsp:spPr>
        <a:xfrm>
          <a:off x="3591747" y="1249844"/>
          <a:ext cx="1565715" cy="1137957"/>
        </a:xfrm>
        <a:prstGeom prst="roundRect">
          <a:avLst>
            <a:gd name="adj" fmla="val 16670"/>
          </a:avLst>
        </a:prstGeom>
        <a:solidFill>
          <a:schemeClr val="accent5">
            <a:hueOff val="-1857811"/>
            <a:satOff val="1829"/>
            <a:lumOff val="411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PH" sz="2000" kern="1200" dirty="0" smtClean="0"/>
            <a:t>What will you do today?</a:t>
          </a:r>
          <a:endParaRPr lang="en-PH" sz="2000" kern="1200" dirty="0"/>
        </a:p>
      </dsp:txBody>
      <dsp:txXfrm>
        <a:off x="3647307" y="1305404"/>
        <a:ext cx="1454595" cy="1026837"/>
      </dsp:txXfrm>
    </dsp:sp>
    <dsp:sp modelId="{24710612-89B0-4DBC-8840-60D4B2B0C60B}">
      <dsp:nvSpPr>
        <dsp:cNvPr id="0" name=""/>
        <dsp:cNvSpPr/>
      </dsp:nvSpPr>
      <dsp:spPr>
        <a:xfrm>
          <a:off x="5157463" y="1375372"/>
          <a:ext cx="1138752" cy="885795"/>
        </a:xfrm>
        <a:prstGeom prst="rect">
          <a:avLst/>
        </a:prstGeom>
        <a:noFill/>
        <a:ln>
          <a:noFill/>
        </a:ln>
        <a:effectLst/>
      </dsp:spPr>
      <dsp:style>
        <a:lnRef idx="0">
          <a:scrgbClr r="0" g="0" b="0"/>
        </a:lnRef>
        <a:fillRef idx="0">
          <a:scrgbClr r="0" g="0" b="0"/>
        </a:fillRef>
        <a:effectRef idx="0">
          <a:scrgbClr r="0" g="0" b="0"/>
        </a:effectRef>
        <a:fontRef idx="minor"/>
      </dsp:style>
    </dsp:sp>
    <dsp:sp modelId="{0D447365-ABC1-417A-91E0-1828CAFEF844}">
      <dsp:nvSpPr>
        <dsp:cNvPr id="0" name=""/>
        <dsp:cNvSpPr/>
      </dsp:nvSpPr>
      <dsp:spPr>
        <a:xfrm>
          <a:off x="4889892" y="2501962"/>
          <a:ext cx="1565715" cy="1095950"/>
        </a:xfrm>
        <a:prstGeom prst="roundRect">
          <a:avLst>
            <a:gd name="adj" fmla="val 16670"/>
          </a:avLst>
        </a:prstGeom>
        <a:solidFill>
          <a:schemeClr val="accent5">
            <a:hueOff val="-3715622"/>
            <a:satOff val="3658"/>
            <a:lumOff val="823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PH" sz="2000" kern="1200" dirty="0" smtClean="0"/>
            <a:t>Is anything in your way?</a:t>
          </a:r>
          <a:endParaRPr lang="en-PH" sz="2000" kern="1200" dirty="0"/>
        </a:p>
      </dsp:txBody>
      <dsp:txXfrm>
        <a:off x="4943401" y="2555471"/>
        <a:ext cx="1458697" cy="9889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24C1B-23CE-4909-8211-F174BCA604FE}">
      <dsp:nvSpPr>
        <dsp:cNvPr id="0" name=""/>
        <dsp:cNvSpPr/>
      </dsp:nvSpPr>
      <dsp:spPr>
        <a:xfrm>
          <a:off x="0" y="383498"/>
          <a:ext cx="5823132" cy="604800"/>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4E92F5-275E-40AA-B02B-1ACE56AA066D}">
      <dsp:nvSpPr>
        <dsp:cNvPr id="0" name=""/>
        <dsp:cNvSpPr/>
      </dsp:nvSpPr>
      <dsp:spPr>
        <a:xfrm>
          <a:off x="291156" y="29258"/>
          <a:ext cx="4076192" cy="7084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lvl="0" algn="l" defTabSz="1066800">
            <a:lnSpc>
              <a:spcPct val="90000"/>
            </a:lnSpc>
            <a:spcBef>
              <a:spcPct val="0"/>
            </a:spcBef>
            <a:spcAft>
              <a:spcPct val="35000"/>
            </a:spcAft>
          </a:pPr>
          <a:r>
            <a:rPr lang="en-PH" sz="2400" kern="1200" dirty="0" smtClean="0"/>
            <a:t>Start Doing</a:t>
          </a:r>
          <a:endParaRPr lang="en-PH" sz="2400" kern="1200" dirty="0"/>
        </a:p>
      </dsp:txBody>
      <dsp:txXfrm>
        <a:off x="325741" y="63843"/>
        <a:ext cx="4007022" cy="639310"/>
      </dsp:txXfrm>
    </dsp:sp>
    <dsp:sp modelId="{60DE78FA-799A-45E4-8876-AE4F8531F398}">
      <dsp:nvSpPr>
        <dsp:cNvPr id="0" name=""/>
        <dsp:cNvSpPr/>
      </dsp:nvSpPr>
      <dsp:spPr>
        <a:xfrm>
          <a:off x="0" y="1472138"/>
          <a:ext cx="5823132" cy="604800"/>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A8B246-4282-4492-A594-FCD22CEDC79D}">
      <dsp:nvSpPr>
        <dsp:cNvPr id="0" name=""/>
        <dsp:cNvSpPr/>
      </dsp:nvSpPr>
      <dsp:spPr>
        <a:xfrm>
          <a:off x="291156" y="1117898"/>
          <a:ext cx="4076192" cy="7084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lvl="0" algn="l" defTabSz="1066800">
            <a:lnSpc>
              <a:spcPct val="90000"/>
            </a:lnSpc>
            <a:spcBef>
              <a:spcPct val="0"/>
            </a:spcBef>
            <a:spcAft>
              <a:spcPct val="35000"/>
            </a:spcAft>
          </a:pPr>
          <a:r>
            <a:rPr lang="en-PH" sz="2400" kern="1200" dirty="0" smtClean="0"/>
            <a:t>Stop Doing</a:t>
          </a:r>
          <a:endParaRPr lang="en-PH" sz="2400" kern="1200" dirty="0"/>
        </a:p>
      </dsp:txBody>
      <dsp:txXfrm>
        <a:off x="325741" y="1152483"/>
        <a:ext cx="4007022" cy="639310"/>
      </dsp:txXfrm>
    </dsp:sp>
    <dsp:sp modelId="{B1B78756-200C-464F-8E52-42AC9B613C4C}">
      <dsp:nvSpPr>
        <dsp:cNvPr id="0" name=""/>
        <dsp:cNvSpPr/>
      </dsp:nvSpPr>
      <dsp:spPr>
        <a:xfrm>
          <a:off x="0" y="2560777"/>
          <a:ext cx="5823132" cy="604800"/>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7641E1-5AB3-4190-9849-38AD4A52B29C}">
      <dsp:nvSpPr>
        <dsp:cNvPr id="0" name=""/>
        <dsp:cNvSpPr/>
      </dsp:nvSpPr>
      <dsp:spPr>
        <a:xfrm>
          <a:off x="291156" y="2206538"/>
          <a:ext cx="4076192" cy="708480"/>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4070" tIns="0" rIns="154070" bIns="0" numCol="1" spcCol="1270" anchor="ctr" anchorCtr="0">
          <a:noAutofit/>
        </a:bodyPr>
        <a:lstStyle/>
        <a:p>
          <a:pPr lvl="0" algn="l" defTabSz="1066800">
            <a:lnSpc>
              <a:spcPct val="90000"/>
            </a:lnSpc>
            <a:spcBef>
              <a:spcPct val="0"/>
            </a:spcBef>
            <a:spcAft>
              <a:spcPct val="35000"/>
            </a:spcAft>
          </a:pPr>
          <a:r>
            <a:rPr lang="en-PH" sz="2400" kern="1200" dirty="0" smtClean="0"/>
            <a:t>Continue Doing</a:t>
          </a:r>
          <a:endParaRPr lang="en-PH" sz="2400" kern="1200" dirty="0"/>
        </a:p>
      </dsp:txBody>
      <dsp:txXfrm>
        <a:off x="325741" y="2241123"/>
        <a:ext cx="4007022"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474B8-9581-4505-AC8C-7CB6CB02511E}">
      <dsp:nvSpPr>
        <dsp:cNvPr id="0" name=""/>
        <dsp:cNvSpPr/>
      </dsp:nvSpPr>
      <dsp:spPr>
        <a:xfrm>
          <a:off x="1041744" y="414758"/>
          <a:ext cx="2447279" cy="1533327"/>
        </a:xfrm>
        <a:prstGeom prst="ellipse">
          <a:avLst/>
        </a:prstGeom>
        <a:solidFill>
          <a:schemeClr val="accent2">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PH" sz="1600" kern="1200" dirty="0" smtClean="0"/>
            <a:t>A short statement of what the work will be focused on during the sprint.</a:t>
          </a:r>
          <a:endParaRPr lang="en-PH" sz="1600" kern="1200" dirty="0"/>
        </a:p>
      </dsp:txBody>
      <dsp:txXfrm>
        <a:off x="1400140" y="639309"/>
        <a:ext cx="1730487" cy="1084225"/>
      </dsp:txXfrm>
    </dsp:sp>
    <dsp:sp modelId="{1D6E2FDA-367A-458B-9561-342A9E64E413}">
      <dsp:nvSpPr>
        <dsp:cNvPr id="0" name=""/>
        <dsp:cNvSpPr/>
      </dsp:nvSpPr>
      <dsp:spPr>
        <a:xfrm>
          <a:off x="1947820" y="1304002"/>
          <a:ext cx="2984581" cy="2799149"/>
        </a:xfrm>
        <a:prstGeom prst="ellipse">
          <a:avLst/>
        </a:prstGeom>
        <a:solidFill>
          <a:schemeClr val="accent3">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PH" sz="2000" kern="1200" dirty="0" smtClean="0">
            <a:solidFill>
              <a:srgbClr val="FF0000"/>
            </a:solidFill>
          </a:endParaRPr>
        </a:p>
        <a:p>
          <a:pPr lvl="0" algn="ctr" defTabSz="889000">
            <a:lnSpc>
              <a:spcPct val="90000"/>
            </a:lnSpc>
            <a:spcBef>
              <a:spcPct val="0"/>
            </a:spcBef>
            <a:spcAft>
              <a:spcPct val="35000"/>
            </a:spcAft>
          </a:pPr>
          <a:r>
            <a:rPr lang="en-PH" sz="1600" kern="1200" dirty="0" smtClean="0">
              <a:solidFill>
                <a:srgbClr val="FF0000"/>
              </a:solidFill>
            </a:rPr>
            <a:t>April Sprint:</a:t>
          </a:r>
        </a:p>
        <a:p>
          <a:pPr lvl="0" algn="ctr" defTabSz="889000">
            <a:lnSpc>
              <a:spcPct val="90000"/>
            </a:lnSpc>
            <a:spcBef>
              <a:spcPct val="0"/>
            </a:spcBef>
            <a:spcAft>
              <a:spcPct val="35000"/>
            </a:spcAft>
          </a:pPr>
          <a:r>
            <a:rPr lang="en-PH" sz="1600" kern="1200" dirty="0" smtClean="0"/>
            <a:t>Version 8 Beta       </a:t>
          </a:r>
        </a:p>
        <a:p>
          <a:pPr lvl="0" algn="ctr" defTabSz="889000">
            <a:lnSpc>
              <a:spcPct val="90000"/>
            </a:lnSpc>
            <a:spcBef>
              <a:spcPct val="0"/>
            </a:spcBef>
            <a:spcAft>
              <a:spcPct val="35000"/>
            </a:spcAft>
          </a:pPr>
          <a:r>
            <a:rPr lang="en-PH" sz="1600" kern="1200" dirty="0" smtClean="0"/>
            <a:t>Bug Fixing,</a:t>
          </a:r>
        </a:p>
        <a:p>
          <a:pPr lvl="0" algn="ctr" defTabSz="889000">
            <a:lnSpc>
              <a:spcPct val="90000"/>
            </a:lnSpc>
            <a:spcBef>
              <a:spcPct val="0"/>
            </a:spcBef>
            <a:spcAft>
              <a:spcPct val="35000"/>
            </a:spcAft>
          </a:pPr>
          <a:r>
            <a:rPr lang="en-PH" sz="1600" kern="1200" dirty="0" err="1" smtClean="0"/>
            <a:t>Fekete</a:t>
          </a:r>
          <a:r>
            <a:rPr lang="en-PH" sz="1600" kern="1200" dirty="0" smtClean="0"/>
            <a:t> License Manager Support</a:t>
          </a:r>
          <a:endParaRPr lang="en-PH" sz="1600" kern="1200" dirty="0"/>
        </a:p>
      </dsp:txBody>
      <dsp:txXfrm>
        <a:off x="2384902" y="1713928"/>
        <a:ext cx="2110417" cy="1979297"/>
      </dsp:txXfrm>
    </dsp:sp>
    <dsp:sp modelId="{29C0A803-06D4-4A98-B720-9D05EB702E88}">
      <dsp:nvSpPr>
        <dsp:cNvPr id="0" name=""/>
        <dsp:cNvSpPr/>
      </dsp:nvSpPr>
      <dsp:spPr>
        <a:xfrm>
          <a:off x="3182769" y="-298716"/>
          <a:ext cx="2861359" cy="2960278"/>
        </a:xfrm>
        <a:prstGeom prst="ellipse">
          <a:avLst/>
        </a:prstGeom>
        <a:solidFill>
          <a:schemeClr val="accent4">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PH" sz="1400" kern="1200" dirty="0" smtClean="0">
              <a:solidFill>
                <a:srgbClr val="FF0000"/>
              </a:solidFill>
            </a:rPr>
            <a:t>February Sprint:</a:t>
          </a:r>
        </a:p>
        <a:p>
          <a:pPr lvl="0" algn="ctr" defTabSz="622300">
            <a:lnSpc>
              <a:spcPct val="90000"/>
            </a:lnSpc>
            <a:spcBef>
              <a:spcPct val="0"/>
            </a:spcBef>
            <a:spcAft>
              <a:spcPct val="35000"/>
            </a:spcAft>
          </a:pPr>
          <a:r>
            <a:rPr lang="en-PH" sz="1400" kern="1200" dirty="0" smtClean="0"/>
            <a:t>Upgrade patch 7.0.5</a:t>
          </a:r>
        </a:p>
        <a:p>
          <a:pPr lvl="0" algn="ctr" defTabSz="622300">
            <a:lnSpc>
              <a:spcPct val="90000"/>
            </a:lnSpc>
            <a:spcBef>
              <a:spcPct val="0"/>
            </a:spcBef>
            <a:spcAft>
              <a:spcPct val="35000"/>
            </a:spcAft>
          </a:pPr>
          <a:r>
            <a:rPr lang="en-PH" sz="1400" b="0" i="0" kern="1200" dirty="0" smtClean="0"/>
            <a:t>Dongle Support, CLIMS, Bugs</a:t>
          </a:r>
          <a:endParaRPr lang="en-PH" sz="1400" kern="1200" dirty="0" smtClean="0"/>
        </a:p>
      </dsp:txBody>
      <dsp:txXfrm>
        <a:off x="3601805" y="134807"/>
        <a:ext cx="2023287" cy="20932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l-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A8770-CA3E-4D67-9458-6C1D2B52494F}" type="datetimeFigureOut">
              <a:rPr lang="fil-PH" smtClean="0"/>
              <a:t>4/14/2017</a:t>
            </a:fld>
            <a:endParaRPr lang="fil-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l-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l-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l-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082E1-2ECF-41F4-9F70-63946E0F9778}" type="slidenum">
              <a:rPr lang="fil-PH" smtClean="0"/>
              <a:t>‹#›</a:t>
            </a:fld>
            <a:endParaRPr lang="fil-PH"/>
          </a:p>
        </p:txBody>
      </p:sp>
    </p:spTree>
    <p:extLst>
      <p:ext uri="{BB962C8B-B14F-4D97-AF65-F5344CB8AC3E}">
        <p14:creationId xmlns:p14="http://schemas.microsoft.com/office/powerpoint/2010/main" val="256349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slides</a:t>
            </a:r>
            <a:r>
              <a:rPr lang="en-PH" baseline="0" dirty="0" smtClean="0"/>
              <a:t> will consist of screenshots for the different version control systems, starting with CVS.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40</a:t>
            </a:fld>
            <a:endParaRPr lang="fil-PH"/>
          </a:p>
        </p:txBody>
      </p:sp>
    </p:spTree>
    <p:extLst>
      <p:ext uri="{BB962C8B-B14F-4D97-AF65-F5344CB8AC3E}">
        <p14:creationId xmlns:p14="http://schemas.microsoft.com/office/powerpoint/2010/main" val="1691943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a:t>
            </a:r>
            <a:r>
              <a:rPr lang="en-PH" baseline="0" dirty="0" smtClean="0"/>
              <a:t> will be SVN commands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41</a:t>
            </a:fld>
            <a:endParaRPr lang="fil-PH"/>
          </a:p>
        </p:txBody>
      </p:sp>
    </p:spTree>
    <p:extLst>
      <p:ext uri="{BB962C8B-B14F-4D97-AF65-F5344CB8AC3E}">
        <p14:creationId xmlns:p14="http://schemas.microsoft.com/office/powerpoint/2010/main" val="374102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SVN logs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42</a:t>
            </a:fld>
            <a:endParaRPr lang="fil-PH"/>
          </a:p>
        </p:txBody>
      </p:sp>
    </p:spTree>
    <p:extLst>
      <p:ext uri="{BB962C8B-B14F-4D97-AF65-F5344CB8AC3E}">
        <p14:creationId xmlns:p14="http://schemas.microsoft.com/office/powerpoint/2010/main" val="1970798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a:t>
            </a:r>
            <a:r>
              <a:rPr lang="en-PH" baseline="0" dirty="0" smtClean="0"/>
              <a:t> be screenshot of </a:t>
            </a:r>
            <a:r>
              <a:rPr lang="en-PH" baseline="0" dirty="0" err="1" smtClean="0"/>
              <a:t>Git</a:t>
            </a:r>
            <a:r>
              <a:rPr lang="en-PH" baseline="0" dirty="0" smtClean="0"/>
              <a:t> bash.</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43</a:t>
            </a:fld>
            <a:endParaRPr lang="fil-PH"/>
          </a:p>
        </p:txBody>
      </p:sp>
    </p:spTree>
    <p:extLst>
      <p:ext uri="{BB962C8B-B14F-4D97-AF65-F5344CB8AC3E}">
        <p14:creationId xmlns:p14="http://schemas.microsoft.com/office/powerpoint/2010/main" val="404611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common commands in version</a:t>
            </a:r>
            <a:r>
              <a:rPr lang="en-PH" baseline="0" dirty="0" smtClean="0"/>
              <a:t> control systems and what they do.</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44</a:t>
            </a:fld>
            <a:endParaRPr lang="fil-PH"/>
          </a:p>
        </p:txBody>
      </p:sp>
    </p:spTree>
    <p:extLst>
      <p:ext uri="{BB962C8B-B14F-4D97-AF65-F5344CB8AC3E}">
        <p14:creationId xmlns:p14="http://schemas.microsoft.com/office/powerpoint/2010/main" val="234122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is</a:t>
            </a:r>
            <a:r>
              <a:rPr lang="en-PH" baseline="0" dirty="0" smtClean="0"/>
              <a:t> continuation of commands.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45</a:t>
            </a:fld>
            <a:endParaRPr lang="fil-PH"/>
          </a:p>
        </p:txBody>
      </p:sp>
    </p:spTree>
    <p:extLst>
      <p:ext uri="{BB962C8B-B14F-4D97-AF65-F5344CB8AC3E}">
        <p14:creationId xmlns:p14="http://schemas.microsoft.com/office/powerpoint/2010/main" val="194394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This is the last slide for version control commands. Next will be the Release process topic.</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46</a:t>
            </a:fld>
            <a:endParaRPr lang="fil-PH"/>
          </a:p>
        </p:txBody>
      </p:sp>
    </p:spTree>
    <p:extLst>
      <p:ext uri="{BB962C8B-B14F-4D97-AF65-F5344CB8AC3E}">
        <p14:creationId xmlns:p14="http://schemas.microsoft.com/office/powerpoint/2010/main" val="37255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a:xfrm>
            <a:off x="5332412" y="5883275"/>
            <a:ext cx="4324044" cy="365125"/>
          </a:xfrm>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717741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458284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400988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471966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840299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684396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064468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600953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86165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a:xfrm>
            <a:off x="10951856" y="5867131"/>
            <a:ext cx="551167" cy="365125"/>
          </a:xfrm>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692887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14/04/2017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577629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94392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AB6E80-339A-4629-8279-03CD7828950D}" type="datetimeFigureOut">
              <a:rPr lang="en-PH" smtClean="0"/>
              <a:t>14/04/2017</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57329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4AB6E80-339A-4629-8279-03CD7828950D}" type="datetimeFigureOut">
              <a:rPr lang="en-PH" smtClean="0"/>
              <a:t>14/04/2017</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428069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AB6E80-339A-4629-8279-03CD7828950D}" type="datetimeFigureOut">
              <a:rPr lang="en-PH" smtClean="0"/>
              <a:t>14/04/2017</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705369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89780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14/04/2017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75246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AB6E80-339A-4629-8279-03CD7828950D}" type="datetimeFigureOut">
              <a:rPr lang="en-PH" smtClean="0"/>
              <a:t>14/04/2017</a:t>
            </a:fld>
            <a:endParaRPr lang="en-PH"/>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PH"/>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2F8B93-A49F-414A-BBC2-2C3978AFFA78}" type="slidenum">
              <a:rPr lang="en-PH" smtClean="0"/>
              <a:t>‹#›</a:t>
            </a:fld>
            <a:endParaRPr lang="en-PH"/>
          </a:p>
        </p:txBody>
      </p:sp>
    </p:spTree>
    <p:extLst>
      <p:ext uri="{BB962C8B-B14F-4D97-AF65-F5344CB8AC3E}">
        <p14:creationId xmlns:p14="http://schemas.microsoft.com/office/powerpoint/2010/main" val="3180543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78443"/>
            <a:ext cx="9144000" cy="931520"/>
          </a:xfrm>
        </p:spPr>
        <p:txBody>
          <a:bodyPr>
            <a:normAutofit fontScale="90000"/>
          </a:bodyPr>
          <a:lstStyle/>
          <a:p>
            <a:r>
              <a:rPr lang="en-PH" dirty="0"/>
              <a:t>Agile Development</a:t>
            </a:r>
          </a:p>
        </p:txBody>
      </p:sp>
      <p:sp>
        <p:nvSpPr>
          <p:cNvPr id="3" name="TextBox 2"/>
          <p:cNvSpPr txBox="1"/>
          <p:nvPr/>
        </p:nvSpPr>
        <p:spPr>
          <a:xfrm>
            <a:off x="4411244" y="4401595"/>
            <a:ext cx="4852086" cy="646331"/>
          </a:xfrm>
          <a:prstGeom prst="rect">
            <a:avLst/>
          </a:prstGeom>
          <a:noFill/>
        </p:spPr>
        <p:txBody>
          <a:bodyPr wrap="square" rtlCol="0">
            <a:spAutoFit/>
          </a:bodyPr>
          <a:lstStyle/>
          <a:p>
            <a:r>
              <a:rPr lang="en-PH" dirty="0" err="1" smtClean="0"/>
              <a:t>Cris</a:t>
            </a:r>
            <a:r>
              <a:rPr lang="en-PH" dirty="0" smtClean="0"/>
              <a:t> Ann </a:t>
            </a:r>
            <a:r>
              <a:rPr lang="en-PH" dirty="0" err="1" smtClean="0"/>
              <a:t>Rioflorido</a:t>
            </a:r>
            <a:endParaRPr lang="en-PH" dirty="0" smtClean="0"/>
          </a:p>
          <a:p>
            <a:r>
              <a:rPr lang="en-PH" i="1" dirty="0" smtClean="0"/>
              <a:t>DEV-COL Team Leader / Software Developer</a:t>
            </a:r>
            <a:endParaRPr lang="fil-PH" i="1" dirty="0"/>
          </a:p>
        </p:txBody>
      </p:sp>
      <p:sp>
        <p:nvSpPr>
          <p:cNvPr id="4" name="TextBox 3"/>
          <p:cNvSpPr txBox="1"/>
          <p:nvPr/>
        </p:nvSpPr>
        <p:spPr>
          <a:xfrm>
            <a:off x="8270789" y="5753099"/>
            <a:ext cx="3649362" cy="923330"/>
          </a:xfrm>
          <a:prstGeom prst="rect">
            <a:avLst/>
          </a:prstGeom>
          <a:noFill/>
        </p:spPr>
        <p:txBody>
          <a:bodyPr wrap="square" rtlCol="0">
            <a:spAutoFit/>
          </a:bodyPr>
          <a:lstStyle/>
          <a:p>
            <a:pPr algn="just"/>
            <a:r>
              <a:rPr lang="en-PH" dirty="0" smtClean="0"/>
              <a:t>Stephen Joe Cruz</a:t>
            </a:r>
          </a:p>
          <a:p>
            <a:pPr algn="just"/>
            <a:r>
              <a:rPr lang="en-PH" i="1" dirty="0" smtClean="0"/>
              <a:t>DEV-COR Deputy Team Leader / Associate Software Developer</a:t>
            </a:r>
            <a:endParaRPr lang="fil-PH" i="1" dirty="0"/>
          </a:p>
        </p:txBody>
      </p:sp>
    </p:spTree>
    <p:extLst>
      <p:ext uri="{BB962C8B-B14F-4D97-AF65-F5344CB8AC3E}">
        <p14:creationId xmlns:p14="http://schemas.microsoft.com/office/powerpoint/2010/main" val="29990977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1767" y="0"/>
            <a:ext cx="10018713" cy="1752599"/>
          </a:xfrm>
        </p:spPr>
        <p:txBody>
          <a:bodyPr/>
          <a:lstStyle/>
          <a:p>
            <a:r>
              <a:rPr lang="en-PH" dirty="0" smtClean="0"/>
              <a:t>Scrum framework</a:t>
            </a:r>
            <a:endParaRPr lang="en-PH"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0898409"/>
              </p:ext>
            </p:extLst>
          </p:nvPr>
        </p:nvGraphicFramePr>
        <p:xfrm>
          <a:off x="1532708" y="1689463"/>
          <a:ext cx="9927771" cy="4624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64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43" y="-71846"/>
            <a:ext cx="10018713" cy="1752599"/>
          </a:xfrm>
        </p:spPr>
        <p:txBody>
          <a:bodyPr/>
          <a:lstStyle/>
          <a:p>
            <a:r>
              <a:rPr lang="en-PH" dirty="0" smtClean="0"/>
              <a:t>Roles and Responsibilities</a:t>
            </a:r>
            <a:endParaRPr lang="en-PH" dirty="0"/>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47106" y="1441676"/>
            <a:ext cx="1704109" cy="183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43595" y="3359470"/>
            <a:ext cx="1607620" cy="369332"/>
          </a:xfrm>
          <a:prstGeom prst="rect">
            <a:avLst/>
          </a:prstGeom>
          <a:noFill/>
        </p:spPr>
        <p:txBody>
          <a:bodyPr wrap="none" rtlCol="0">
            <a:spAutoFit/>
          </a:bodyPr>
          <a:lstStyle/>
          <a:p>
            <a:r>
              <a:rPr lang="en-PH" dirty="0" smtClean="0"/>
              <a:t>Product Owner</a:t>
            </a:r>
            <a:endParaRPr lang="en-PH"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996" y="1441676"/>
            <a:ext cx="1333333" cy="203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13996" y="3359470"/>
            <a:ext cx="1492460" cy="369332"/>
          </a:xfrm>
          <a:prstGeom prst="rect">
            <a:avLst/>
          </a:prstGeom>
          <a:noFill/>
        </p:spPr>
        <p:txBody>
          <a:bodyPr wrap="none" rtlCol="0">
            <a:spAutoFit/>
          </a:bodyPr>
          <a:lstStyle/>
          <a:p>
            <a:r>
              <a:rPr lang="en-PH" dirty="0" smtClean="0"/>
              <a:t>Scrum Master</a:t>
            </a:r>
            <a:endParaRPr lang="en-PH" dirty="0"/>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180" y="3813640"/>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678734" y="5615511"/>
            <a:ext cx="2006896" cy="369332"/>
          </a:xfrm>
          <a:prstGeom prst="rect">
            <a:avLst/>
          </a:prstGeom>
          <a:noFill/>
        </p:spPr>
        <p:txBody>
          <a:bodyPr wrap="none" rtlCol="0">
            <a:spAutoFit/>
          </a:bodyPr>
          <a:lstStyle/>
          <a:p>
            <a:r>
              <a:rPr lang="en-PH" dirty="0" smtClean="0"/>
              <a:t>Development Team</a:t>
            </a:r>
            <a:endParaRPr lang="en-PH" dirty="0"/>
          </a:p>
        </p:txBody>
      </p:sp>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00" y="3695880"/>
            <a:ext cx="2438091" cy="198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04026" y="5530673"/>
            <a:ext cx="1387111" cy="369332"/>
          </a:xfrm>
          <a:prstGeom prst="rect">
            <a:avLst/>
          </a:prstGeom>
          <a:noFill/>
        </p:spPr>
        <p:txBody>
          <a:bodyPr wrap="none" rtlCol="0">
            <a:spAutoFit/>
          </a:bodyPr>
          <a:lstStyle/>
          <a:p>
            <a:r>
              <a:rPr lang="en-PH" dirty="0" smtClean="0"/>
              <a:t>Stakeholders</a:t>
            </a:r>
            <a:endParaRPr lang="en-PH" dirty="0"/>
          </a:p>
        </p:txBody>
      </p:sp>
    </p:spTree>
    <p:extLst>
      <p:ext uri="{BB962C8B-B14F-4D97-AF65-F5344CB8AC3E}">
        <p14:creationId xmlns:p14="http://schemas.microsoft.com/office/powerpoint/2010/main" val="18883621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Product Owner</a:t>
            </a:r>
            <a:endParaRPr lang="en-PH" dirty="0"/>
          </a:p>
        </p:txBody>
      </p:sp>
      <p:sp>
        <p:nvSpPr>
          <p:cNvPr id="3" name="Content Placeholder 2"/>
          <p:cNvSpPr>
            <a:spLocks noGrp="1"/>
          </p:cNvSpPr>
          <p:nvPr>
            <p:ph idx="1"/>
          </p:nvPr>
        </p:nvSpPr>
        <p:spPr/>
        <p:txBody>
          <a:bodyPr/>
          <a:lstStyle/>
          <a:p>
            <a:r>
              <a:rPr lang="en-PH" dirty="0" smtClean="0"/>
              <a:t> Define </a:t>
            </a:r>
            <a:r>
              <a:rPr lang="en-PH" dirty="0"/>
              <a:t>the features of the product </a:t>
            </a:r>
            <a:endParaRPr lang="en-PH" dirty="0" smtClean="0"/>
          </a:p>
          <a:p>
            <a:r>
              <a:rPr lang="en-PH" dirty="0" smtClean="0"/>
              <a:t> </a:t>
            </a:r>
            <a:r>
              <a:rPr lang="en-PH" dirty="0"/>
              <a:t>Makes scope vs. schedule decisions </a:t>
            </a:r>
            <a:endParaRPr lang="en-PH" dirty="0" smtClean="0"/>
          </a:p>
          <a:p>
            <a:r>
              <a:rPr lang="en-PH" dirty="0" smtClean="0"/>
              <a:t> </a:t>
            </a:r>
            <a:r>
              <a:rPr lang="en-PH" dirty="0"/>
              <a:t>Responsible for achieving financial goals of the project </a:t>
            </a:r>
            <a:endParaRPr lang="en-PH" dirty="0" smtClean="0"/>
          </a:p>
          <a:p>
            <a:r>
              <a:rPr lang="en-PH" dirty="0" smtClean="0"/>
              <a:t> </a:t>
            </a:r>
            <a:r>
              <a:rPr lang="en-PH" dirty="0"/>
              <a:t>Prioritize the product backlog </a:t>
            </a:r>
            <a:endParaRPr lang="en-PH" dirty="0" smtClean="0"/>
          </a:p>
          <a:p>
            <a:r>
              <a:rPr lang="en-PH" dirty="0" smtClean="0"/>
              <a:t> </a:t>
            </a:r>
            <a:r>
              <a:rPr lang="en-PH" dirty="0"/>
              <a:t>Adjust features and priority every sprint, as needed </a:t>
            </a:r>
            <a:endParaRPr lang="en-PH" dirty="0" smtClean="0"/>
          </a:p>
          <a:p>
            <a:r>
              <a:rPr lang="en-PH" dirty="0" smtClean="0"/>
              <a:t> </a:t>
            </a:r>
            <a:r>
              <a:rPr lang="en-PH" dirty="0"/>
              <a:t>Accept or reject work results</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8511" y="365125"/>
            <a:ext cx="2335734" cy="252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579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a:t>
            </a:r>
            <a:r>
              <a:rPr lang="en-PH" dirty="0" smtClean="0"/>
              <a:t>Scrum Master</a:t>
            </a:r>
            <a:endParaRPr lang="en-PH" dirty="0"/>
          </a:p>
        </p:txBody>
      </p:sp>
      <p:sp>
        <p:nvSpPr>
          <p:cNvPr id="3" name="Content Placeholder 2"/>
          <p:cNvSpPr>
            <a:spLocks noGrp="1"/>
          </p:cNvSpPr>
          <p:nvPr>
            <p:ph idx="1"/>
          </p:nvPr>
        </p:nvSpPr>
        <p:spPr/>
        <p:txBody>
          <a:bodyPr/>
          <a:lstStyle/>
          <a:p>
            <a:r>
              <a:rPr lang="en-PH" dirty="0"/>
              <a:t>Responsible for enacting Scrum values and practices </a:t>
            </a:r>
            <a:endParaRPr lang="en-PH" dirty="0" smtClean="0"/>
          </a:p>
          <a:p>
            <a:r>
              <a:rPr lang="en-PH" dirty="0" smtClean="0"/>
              <a:t> </a:t>
            </a:r>
            <a:r>
              <a:rPr lang="en-PH" dirty="0"/>
              <a:t>Removes impediments </a:t>
            </a:r>
            <a:endParaRPr lang="en-PH" dirty="0" smtClean="0"/>
          </a:p>
          <a:p>
            <a:r>
              <a:rPr lang="en-PH" dirty="0" smtClean="0"/>
              <a:t> </a:t>
            </a:r>
            <a:r>
              <a:rPr lang="en-PH" dirty="0"/>
              <a:t>Coaches the team to their best possible performance </a:t>
            </a:r>
            <a:endParaRPr lang="en-PH" dirty="0" smtClean="0"/>
          </a:p>
          <a:p>
            <a:r>
              <a:rPr lang="en-PH" dirty="0" smtClean="0"/>
              <a:t> </a:t>
            </a:r>
            <a:r>
              <a:rPr lang="en-PH" dirty="0"/>
              <a:t>Helps improve team productivity in any way possible </a:t>
            </a:r>
            <a:endParaRPr lang="en-PH" dirty="0" smtClean="0"/>
          </a:p>
          <a:p>
            <a:r>
              <a:rPr lang="en-PH" dirty="0" smtClean="0"/>
              <a:t> </a:t>
            </a:r>
            <a:r>
              <a:rPr lang="en-PH" dirty="0"/>
              <a:t>Enable close cooperation across all roles and functions </a:t>
            </a:r>
            <a:endParaRPr lang="en-PH" dirty="0" smtClean="0"/>
          </a:p>
          <a:p>
            <a:r>
              <a:rPr lang="en-PH" dirty="0" smtClean="0"/>
              <a:t> </a:t>
            </a:r>
            <a:r>
              <a:rPr lang="en-PH" dirty="0"/>
              <a:t>Shield the team from external interference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87" y="320553"/>
            <a:ext cx="1798780" cy="274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37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a:t>
            </a:r>
            <a:r>
              <a:rPr lang="en-PH" dirty="0" smtClean="0"/>
              <a:t>Development team</a:t>
            </a:r>
            <a:endParaRPr lang="en-PH" dirty="0"/>
          </a:p>
        </p:txBody>
      </p:sp>
      <p:sp>
        <p:nvSpPr>
          <p:cNvPr id="3" name="Content Placeholder 2"/>
          <p:cNvSpPr>
            <a:spLocks noGrp="1"/>
          </p:cNvSpPr>
          <p:nvPr>
            <p:ph idx="1"/>
          </p:nvPr>
        </p:nvSpPr>
        <p:spPr/>
        <p:txBody>
          <a:bodyPr>
            <a:normAutofit fontScale="92500" lnSpcReduction="20000"/>
          </a:bodyPr>
          <a:lstStyle/>
          <a:p>
            <a:r>
              <a:rPr lang="en-PH" dirty="0" smtClean="0"/>
              <a:t>Typically </a:t>
            </a:r>
            <a:r>
              <a:rPr lang="en-PH" dirty="0"/>
              <a:t>5-9 people </a:t>
            </a:r>
            <a:endParaRPr lang="en-PH" dirty="0" smtClean="0"/>
          </a:p>
          <a:p>
            <a:r>
              <a:rPr lang="en-PH" dirty="0" smtClean="0"/>
              <a:t> </a:t>
            </a:r>
            <a:r>
              <a:rPr lang="en-PH" dirty="0"/>
              <a:t>Cross-functional: </a:t>
            </a:r>
            <a:endParaRPr lang="en-PH" dirty="0" smtClean="0"/>
          </a:p>
          <a:p>
            <a:pPr lvl="1"/>
            <a:r>
              <a:rPr lang="en-PH" dirty="0" smtClean="0"/>
              <a:t> </a:t>
            </a:r>
            <a:r>
              <a:rPr lang="en-PH" dirty="0"/>
              <a:t>Programmers, testers, user experience designers, etc. </a:t>
            </a:r>
            <a:endParaRPr lang="en-PH" dirty="0" smtClean="0"/>
          </a:p>
          <a:p>
            <a:r>
              <a:rPr lang="en-PH" dirty="0" smtClean="0"/>
              <a:t> </a:t>
            </a:r>
            <a:r>
              <a:rPr lang="en-PH" dirty="0"/>
              <a:t>Members should be full-time </a:t>
            </a:r>
            <a:endParaRPr lang="en-PH" dirty="0" smtClean="0"/>
          </a:p>
          <a:p>
            <a:pPr lvl="1"/>
            <a:r>
              <a:rPr lang="en-PH" dirty="0" smtClean="0"/>
              <a:t> </a:t>
            </a:r>
            <a:r>
              <a:rPr lang="en-PH" dirty="0"/>
              <a:t>May be exceptions (e.g., database administrator) </a:t>
            </a:r>
            <a:endParaRPr lang="en-PH" dirty="0" smtClean="0"/>
          </a:p>
          <a:p>
            <a:r>
              <a:rPr lang="en-PH" dirty="0" smtClean="0"/>
              <a:t> </a:t>
            </a:r>
            <a:r>
              <a:rPr lang="en-PH" dirty="0"/>
              <a:t>Teams are self-organizing • </a:t>
            </a:r>
            <a:endParaRPr lang="en-PH" dirty="0" smtClean="0"/>
          </a:p>
          <a:p>
            <a:pPr lvl="1"/>
            <a:r>
              <a:rPr lang="en-PH" dirty="0" smtClean="0"/>
              <a:t>Ideally</a:t>
            </a:r>
            <a:r>
              <a:rPr lang="en-PH" dirty="0"/>
              <a:t>, no titles but rarely a possibility </a:t>
            </a:r>
            <a:r>
              <a:rPr lang="en-PH" dirty="0" smtClean="0"/>
              <a:t>•</a:t>
            </a:r>
          </a:p>
          <a:p>
            <a:r>
              <a:rPr lang="en-PH" dirty="0" smtClean="0"/>
              <a:t> </a:t>
            </a:r>
            <a:r>
              <a:rPr lang="en-PH" dirty="0"/>
              <a:t>Membership should change only between sprints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637" y="365125"/>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5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637" y="-98039"/>
            <a:ext cx="10018713" cy="1752599"/>
          </a:xfrm>
        </p:spPr>
        <p:txBody>
          <a:bodyPr/>
          <a:lstStyle/>
          <a:p>
            <a:r>
              <a:rPr lang="en-PH" dirty="0" smtClean="0"/>
              <a:t>Ceremonies</a:t>
            </a:r>
            <a:endParaRPr lang="en-PH" dirty="0"/>
          </a:p>
        </p:txBody>
      </p:sp>
      <p:pic>
        <p:nvPicPr>
          <p:cNvPr id="2050" name="Picture 2" descr="Image result for daily scrum mee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817" y="1313520"/>
            <a:ext cx="2324364" cy="2004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print 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7" y="1313520"/>
            <a:ext cx="2483501" cy="20540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print review me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110" y="3928609"/>
            <a:ext cx="2639685" cy="1515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rint retrospective mee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853543"/>
            <a:ext cx="3162300" cy="1590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2637" y="3318284"/>
            <a:ext cx="1604414" cy="369332"/>
          </a:xfrm>
          <a:prstGeom prst="rect">
            <a:avLst/>
          </a:prstGeom>
          <a:noFill/>
        </p:spPr>
        <p:txBody>
          <a:bodyPr wrap="none" rtlCol="0">
            <a:spAutoFit/>
          </a:bodyPr>
          <a:lstStyle/>
          <a:p>
            <a:r>
              <a:rPr lang="en-PH" dirty="0" smtClean="0"/>
              <a:t>Sprint Planning</a:t>
            </a:r>
            <a:endParaRPr lang="en-PH" dirty="0"/>
          </a:p>
        </p:txBody>
      </p:sp>
      <p:sp>
        <p:nvSpPr>
          <p:cNvPr id="9" name="TextBox 8"/>
          <p:cNvSpPr txBox="1"/>
          <p:nvPr/>
        </p:nvSpPr>
        <p:spPr>
          <a:xfrm>
            <a:off x="6595090" y="3318284"/>
            <a:ext cx="2131096" cy="369332"/>
          </a:xfrm>
          <a:prstGeom prst="rect">
            <a:avLst/>
          </a:prstGeom>
          <a:noFill/>
        </p:spPr>
        <p:txBody>
          <a:bodyPr wrap="none" rtlCol="0">
            <a:spAutoFit/>
          </a:bodyPr>
          <a:lstStyle/>
          <a:p>
            <a:r>
              <a:rPr lang="en-PH" dirty="0" smtClean="0"/>
              <a:t>Daily Scrum Meeting</a:t>
            </a:r>
            <a:endParaRPr lang="en-PH" dirty="0"/>
          </a:p>
        </p:txBody>
      </p:sp>
      <p:sp>
        <p:nvSpPr>
          <p:cNvPr id="10" name="TextBox 9"/>
          <p:cNvSpPr txBox="1"/>
          <p:nvPr/>
        </p:nvSpPr>
        <p:spPr>
          <a:xfrm>
            <a:off x="1690431" y="5500545"/>
            <a:ext cx="1466620" cy="369332"/>
          </a:xfrm>
          <a:prstGeom prst="rect">
            <a:avLst/>
          </a:prstGeom>
          <a:noFill/>
        </p:spPr>
        <p:txBody>
          <a:bodyPr wrap="none" rtlCol="0">
            <a:spAutoFit/>
          </a:bodyPr>
          <a:lstStyle/>
          <a:p>
            <a:r>
              <a:rPr lang="en-PH" dirty="0" smtClean="0"/>
              <a:t>Sprint Review</a:t>
            </a:r>
            <a:endParaRPr lang="en-PH" dirty="0"/>
          </a:p>
        </p:txBody>
      </p:sp>
      <p:sp>
        <p:nvSpPr>
          <p:cNvPr id="11" name="TextBox 10"/>
          <p:cNvSpPr txBox="1"/>
          <p:nvPr/>
        </p:nvSpPr>
        <p:spPr>
          <a:xfrm>
            <a:off x="6648886" y="5481139"/>
            <a:ext cx="2077300" cy="369332"/>
          </a:xfrm>
          <a:prstGeom prst="rect">
            <a:avLst/>
          </a:prstGeom>
          <a:noFill/>
        </p:spPr>
        <p:txBody>
          <a:bodyPr wrap="none" rtlCol="0">
            <a:spAutoFit/>
          </a:bodyPr>
          <a:lstStyle/>
          <a:p>
            <a:r>
              <a:rPr lang="en-PH" dirty="0" smtClean="0"/>
              <a:t>Sprint Retrospective</a:t>
            </a:r>
            <a:endParaRPr lang="en-PH" dirty="0"/>
          </a:p>
        </p:txBody>
      </p:sp>
    </p:spTree>
    <p:extLst>
      <p:ext uri="{BB962C8B-B14F-4D97-AF65-F5344CB8AC3E}">
        <p14:creationId xmlns:p14="http://schemas.microsoft.com/office/powerpoint/2010/main" val="3887889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1" y="137160"/>
            <a:ext cx="10018713" cy="1752599"/>
          </a:xfrm>
        </p:spPr>
        <p:txBody>
          <a:bodyPr/>
          <a:lstStyle/>
          <a:p>
            <a:r>
              <a:rPr lang="en-PH" dirty="0" smtClean="0"/>
              <a:t>Sprint Planning Meeting</a:t>
            </a:r>
            <a:endParaRPr lang="en-PH" dirty="0"/>
          </a:p>
        </p:txBody>
      </p:sp>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1379397338"/>
              </p:ext>
            </p:extLst>
          </p:nvPr>
        </p:nvGraphicFramePr>
        <p:xfrm>
          <a:off x="1767840" y="1889758"/>
          <a:ext cx="7898674" cy="451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946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609" y="851263"/>
            <a:ext cx="10018713" cy="1752599"/>
          </a:xfrm>
        </p:spPr>
        <p:txBody>
          <a:bodyPr/>
          <a:lstStyle/>
          <a:p>
            <a:r>
              <a:rPr lang="en-PH" dirty="0" smtClean="0"/>
              <a:t>Sprint Planning</a:t>
            </a:r>
            <a:endParaRPr lang="en-PH" dirty="0"/>
          </a:p>
        </p:txBody>
      </p:sp>
      <p:sp>
        <p:nvSpPr>
          <p:cNvPr id="3" name="Content Placeholder 2"/>
          <p:cNvSpPr>
            <a:spLocks noGrp="1"/>
          </p:cNvSpPr>
          <p:nvPr>
            <p:ph idx="1"/>
          </p:nvPr>
        </p:nvSpPr>
        <p:spPr/>
        <p:txBody>
          <a:bodyPr/>
          <a:lstStyle/>
          <a:p>
            <a:r>
              <a:rPr lang="en-PH" dirty="0"/>
              <a:t>Team selects items from the product backlog they can commit to completing </a:t>
            </a:r>
          </a:p>
          <a:p>
            <a:r>
              <a:rPr lang="en-PH" dirty="0" smtClean="0"/>
              <a:t>Sprint </a:t>
            </a:r>
            <a:r>
              <a:rPr lang="en-PH" dirty="0"/>
              <a:t>backlog is created </a:t>
            </a:r>
            <a:endParaRPr lang="en-PH" dirty="0" smtClean="0"/>
          </a:p>
          <a:p>
            <a:r>
              <a:rPr lang="en-PH" dirty="0" smtClean="0"/>
              <a:t> </a:t>
            </a:r>
            <a:r>
              <a:rPr lang="en-PH" dirty="0"/>
              <a:t>Tasks are identified and each is estimated (1-16 hours) </a:t>
            </a:r>
            <a:endParaRPr lang="en-PH" dirty="0" smtClean="0"/>
          </a:p>
          <a:p>
            <a:r>
              <a:rPr lang="en-PH" dirty="0" smtClean="0"/>
              <a:t> </a:t>
            </a:r>
            <a:r>
              <a:rPr lang="en-PH" dirty="0"/>
              <a:t>Collaboratively, not done alone by the </a:t>
            </a:r>
            <a:r>
              <a:rPr lang="en-PH" dirty="0" err="1"/>
              <a:t>ScrumMaster</a:t>
            </a:r>
            <a:r>
              <a:rPr lang="en-PH" dirty="0"/>
              <a:t> </a:t>
            </a:r>
            <a:endParaRPr lang="en-PH" dirty="0" smtClean="0"/>
          </a:p>
          <a:p>
            <a:r>
              <a:rPr lang="en-PH" dirty="0" smtClean="0"/>
              <a:t> </a:t>
            </a:r>
            <a:r>
              <a:rPr lang="en-PH" dirty="0"/>
              <a:t>High-level design is considered</a:t>
            </a:r>
          </a:p>
        </p:txBody>
      </p:sp>
    </p:spTree>
    <p:extLst>
      <p:ext uri="{BB962C8B-B14F-4D97-AF65-F5344CB8AC3E}">
        <p14:creationId xmlns:p14="http://schemas.microsoft.com/office/powerpoint/2010/main" val="3379337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68" y="0"/>
            <a:ext cx="10018713" cy="1752599"/>
          </a:xfrm>
        </p:spPr>
        <p:txBody>
          <a:bodyPr/>
          <a:lstStyle/>
          <a:p>
            <a:r>
              <a:rPr lang="en-PH" dirty="0" smtClean="0"/>
              <a:t>Sprint Focus</a:t>
            </a:r>
            <a:endParaRPr lang="en-PH" dirty="0"/>
          </a:p>
        </p:txBody>
      </p:sp>
      <p:pic>
        <p:nvPicPr>
          <p:cNvPr id="3076" name="Picture 4"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723" y="1652453"/>
            <a:ext cx="6342164" cy="39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257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145" y="232954"/>
            <a:ext cx="10018713" cy="1752599"/>
          </a:xfrm>
        </p:spPr>
        <p:txBody>
          <a:bodyPr/>
          <a:lstStyle/>
          <a:p>
            <a:r>
              <a:rPr lang="en-PH" dirty="0" smtClean="0"/>
              <a:t>Sprint Backlog</a:t>
            </a:r>
            <a:endParaRPr lang="en-PH" dirty="0"/>
          </a:p>
        </p:txBody>
      </p:sp>
      <p:pic>
        <p:nvPicPr>
          <p:cNvPr id="6" name="Content Placeholder 5"/>
          <p:cNvPicPr>
            <a:picLocks noGrp="1" noChangeAspect="1"/>
          </p:cNvPicPr>
          <p:nvPr>
            <p:ph idx="1"/>
          </p:nvPr>
        </p:nvPicPr>
        <p:blipFill>
          <a:blip r:embed="rId2"/>
          <a:stretch>
            <a:fillRect/>
          </a:stretch>
        </p:blipFill>
        <p:spPr>
          <a:xfrm>
            <a:off x="1527538" y="1876141"/>
            <a:ext cx="9826261" cy="2817780"/>
          </a:xfrm>
          <a:prstGeom prst="rect">
            <a:avLst/>
          </a:prstGeom>
        </p:spPr>
      </p:pic>
    </p:spTree>
    <p:extLst>
      <p:ext uri="{BB962C8B-B14F-4D97-AF65-F5344CB8AC3E}">
        <p14:creationId xmlns:p14="http://schemas.microsoft.com/office/powerpoint/2010/main" val="2961475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885"/>
            <a:ext cx="10515600" cy="880791"/>
          </a:xfrm>
        </p:spPr>
        <p:txBody>
          <a:bodyPr>
            <a:normAutofit/>
          </a:bodyPr>
          <a:lstStyle/>
          <a:p>
            <a:pPr algn="ctr"/>
            <a:r>
              <a:rPr lang="en-PH" sz="4000" dirty="0"/>
              <a:t>Agile Manifesto</a:t>
            </a:r>
          </a:p>
        </p:txBody>
      </p:sp>
      <p:sp>
        <p:nvSpPr>
          <p:cNvPr id="3" name="Content Placeholder 2"/>
          <p:cNvSpPr>
            <a:spLocks noGrp="1"/>
          </p:cNvSpPr>
          <p:nvPr>
            <p:ph idx="1"/>
          </p:nvPr>
        </p:nvSpPr>
        <p:spPr>
          <a:xfrm>
            <a:off x="1367246" y="1602376"/>
            <a:ext cx="9986554" cy="4295911"/>
          </a:xfrm>
        </p:spPr>
        <p:txBody>
          <a:bodyPr>
            <a:noAutofit/>
          </a:bodyPr>
          <a:lstStyle/>
          <a:p>
            <a:pPr marL="0" indent="0">
              <a:buNone/>
            </a:pPr>
            <a:r>
              <a:rPr lang="en-PH" dirty="0"/>
              <a:t>We are uncovering better ways of developing software by doing it and helping others do it. Through this work, we have come to value</a:t>
            </a:r>
            <a:r>
              <a:rPr lang="en-PH" dirty="0" smtClean="0"/>
              <a:t>:</a:t>
            </a:r>
            <a:endParaRPr lang="en-PH" dirty="0"/>
          </a:p>
          <a:p>
            <a:pPr lvl="1"/>
            <a:r>
              <a:rPr lang="en-PH" sz="2800" dirty="0"/>
              <a:t>Individuals and interactions over processes and tools</a:t>
            </a:r>
          </a:p>
          <a:p>
            <a:pPr lvl="1"/>
            <a:r>
              <a:rPr lang="en-PH" sz="2800" dirty="0"/>
              <a:t>Working software over comprehensive documentation</a:t>
            </a:r>
          </a:p>
          <a:p>
            <a:pPr lvl="1"/>
            <a:r>
              <a:rPr lang="en-PH" sz="2800" dirty="0"/>
              <a:t>Customer collaboration over contract negotiation</a:t>
            </a:r>
          </a:p>
          <a:p>
            <a:pPr lvl="1"/>
            <a:r>
              <a:rPr lang="en-PH" sz="2800" dirty="0"/>
              <a:t>Responding to change over following a plan</a:t>
            </a:r>
            <a:endParaRPr lang="en-PH" dirty="0"/>
          </a:p>
          <a:p>
            <a:pPr marL="0" indent="0">
              <a:buNone/>
            </a:pPr>
            <a:endParaRPr lang="en-PH" dirty="0"/>
          </a:p>
          <a:p>
            <a:pPr marL="0" indent="0">
              <a:buNone/>
            </a:pPr>
            <a:r>
              <a:rPr lang="en-PH" dirty="0"/>
              <a:t>That is, while there is value in the items on the right, we value the items on the left more.</a:t>
            </a:r>
            <a:endParaRPr lang="en-PH" sz="3200" dirty="0"/>
          </a:p>
        </p:txBody>
      </p:sp>
    </p:spTree>
    <p:extLst>
      <p:ext uri="{BB962C8B-B14F-4D97-AF65-F5344CB8AC3E}">
        <p14:creationId xmlns:p14="http://schemas.microsoft.com/office/powerpoint/2010/main" val="2690072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896" y="617290"/>
            <a:ext cx="10018713" cy="1752599"/>
          </a:xfrm>
        </p:spPr>
        <p:txBody>
          <a:bodyPr/>
          <a:lstStyle/>
          <a:p>
            <a:r>
              <a:rPr lang="en-PH" dirty="0" smtClean="0"/>
              <a:t>Daily Scrum Meeting</a:t>
            </a:r>
            <a:endParaRPr lang="en-PH" dirty="0"/>
          </a:p>
        </p:txBody>
      </p:sp>
      <p:sp>
        <p:nvSpPr>
          <p:cNvPr id="3" name="Content Placeholder 2"/>
          <p:cNvSpPr>
            <a:spLocks noGrp="1"/>
          </p:cNvSpPr>
          <p:nvPr>
            <p:ph idx="1"/>
          </p:nvPr>
        </p:nvSpPr>
        <p:spPr/>
        <p:txBody>
          <a:bodyPr>
            <a:normAutofit fontScale="92500" lnSpcReduction="20000"/>
          </a:bodyPr>
          <a:lstStyle/>
          <a:p>
            <a:r>
              <a:rPr lang="en-PH" dirty="0"/>
              <a:t>Parameters </a:t>
            </a:r>
            <a:endParaRPr lang="en-PH" dirty="0" smtClean="0"/>
          </a:p>
          <a:p>
            <a:pPr lvl="1"/>
            <a:r>
              <a:rPr lang="en-PH" dirty="0" smtClean="0"/>
              <a:t>Daily </a:t>
            </a:r>
          </a:p>
          <a:p>
            <a:pPr lvl="1"/>
            <a:r>
              <a:rPr lang="en-PH" dirty="0" smtClean="0"/>
              <a:t>15-minutes </a:t>
            </a:r>
          </a:p>
          <a:p>
            <a:pPr lvl="1"/>
            <a:r>
              <a:rPr lang="en-PH" dirty="0" smtClean="0"/>
              <a:t>Stand-up (optional)</a:t>
            </a:r>
          </a:p>
          <a:p>
            <a:r>
              <a:rPr lang="en-PH" dirty="0" smtClean="0"/>
              <a:t> </a:t>
            </a:r>
            <a:r>
              <a:rPr lang="en-PH" dirty="0"/>
              <a:t>Not for problem solving </a:t>
            </a:r>
            <a:endParaRPr lang="en-PH" dirty="0" smtClean="0"/>
          </a:p>
          <a:p>
            <a:pPr lvl="1"/>
            <a:r>
              <a:rPr lang="en-PH" dirty="0" smtClean="0"/>
              <a:t>Whole </a:t>
            </a:r>
            <a:r>
              <a:rPr lang="en-PH" dirty="0"/>
              <a:t>world is invited </a:t>
            </a:r>
            <a:endParaRPr lang="en-PH" dirty="0" smtClean="0"/>
          </a:p>
          <a:p>
            <a:pPr lvl="1"/>
            <a:r>
              <a:rPr lang="en-PH" dirty="0" smtClean="0"/>
              <a:t> </a:t>
            </a:r>
            <a:r>
              <a:rPr lang="en-PH" dirty="0"/>
              <a:t>Only team members, </a:t>
            </a:r>
            <a:r>
              <a:rPr lang="en-PH" dirty="0" err="1"/>
              <a:t>ScrumMaster</a:t>
            </a:r>
            <a:r>
              <a:rPr lang="en-PH" dirty="0"/>
              <a:t>, product owner, can talk </a:t>
            </a:r>
            <a:endParaRPr lang="en-PH" dirty="0" smtClean="0"/>
          </a:p>
          <a:p>
            <a:r>
              <a:rPr lang="en-PH" dirty="0" smtClean="0"/>
              <a:t> </a:t>
            </a:r>
            <a:r>
              <a:rPr lang="en-PH" dirty="0"/>
              <a:t>Helps avoid other unnecessary meetings</a:t>
            </a:r>
          </a:p>
        </p:txBody>
      </p:sp>
      <p:pic>
        <p:nvPicPr>
          <p:cNvPr id="4" name="Picture 2" descr="Image result for daily scrum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817" y="365125"/>
            <a:ext cx="2324364" cy="200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72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24245"/>
            <a:ext cx="10018713" cy="1752599"/>
          </a:xfrm>
        </p:spPr>
        <p:txBody>
          <a:bodyPr/>
          <a:lstStyle/>
          <a:p>
            <a:r>
              <a:rPr lang="en-PH" dirty="0" smtClean="0"/>
              <a:t>Daily Scrum Meeting</a:t>
            </a:r>
            <a:endParaRPr lang="en-PH" dirty="0"/>
          </a:p>
        </p:txBody>
      </p:sp>
      <p:sp>
        <p:nvSpPr>
          <p:cNvPr id="3" name="Content Placeholder 2"/>
          <p:cNvSpPr>
            <a:spLocks noGrp="1"/>
          </p:cNvSpPr>
          <p:nvPr>
            <p:ph idx="1"/>
          </p:nvPr>
        </p:nvSpPr>
        <p:spPr>
          <a:xfrm>
            <a:off x="1484311" y="982976"/>
            <a:ext cx="10018713" cy="3124201"/>
          </a:xfrm>
        </p:spPr>
        <p:txBody>
          <a:bodyPr/>
          <a:lstStyle/>
          <a:p>
            <a:r>
              <a:rPr lang="en-PH" dirty="0"/>
              <a:t>Everyone answers 3 </a:t>
            </a:r>
            <a:r>
              <a:rPr lang="en-PH" dirty="0" smtClean="0"/>
              <a:t>questions</a:t>
            </a:r>
          </a:p>
          <a:p>
            <a:endParaRPr lang="en-PH" dirty="0"/>
          </a:p>
        </p:txBody>
      </p:sp>
      <p:graphicFrame>
        <p:nvGraphicFramePr>
          <p:cNvPr id="5" name="Diagram 4"/>
          <p:cNvGraphicFramePr/>
          <p:nvPr>
            <p:extLst>
              <p:ext uri="{D42A27DB-BD31-4B8C-83A1-F6EECF244321}">
                <p14:modId xmlns:p14="http://schemas.microsoft.com/office/powerpoint/2010/main" val="748486024"/>
              </p:ext>
            </p:extLst>
          </p:nvPr>
        </p:nvGraphicFramePr>
        <p:xfrm>
          <a:off x="0" y="2545076"/>
          <a:ext cx="8749211" cy="3616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635272" y="2545077"/>
            <a:ext cx="5969455" cy="830997"/>
          </a:xfrm>
          <a:prstGeom prst="rect">
            <a:avLst/>
          </a:prstGeom>
          <a:noFill/>
        </p:spPr>
        <p:txBody>
          <a:bodyPr wrap="none" rtlCol="0">
            <a:spAutoFit/>
          </a:bodyPr>
          <a:lstStyle/>
          <a:p>
            <a:pPr marL="285750" indent="-285750">
              <a:buFont typeface="Arial" panose="020B0604020202020204" pitchFamily="34" charset="0"/>
              <a:buChar char="•"/>
            </a:pPr>
            <a:r>
              <a:rPr lang="en-PH" sz="2400" dirty="0" smtClean="0"/>
              <a:t>These are not status for the Scrum Master.</a:t>
            </a:r>
          </a:p>
          <a:p>
            <a:pPr marL="742950" lvl="1" indent="-285750">
              <a:buFont typeface="Arial" panose="020B0604020202020204" pitchFamily="34" charset="0"/>
              <a:buChar char="•"/>
            </a:pPr>
            <a:r>
              <a:rPr lang="en-PH" sz="2400" dirty="0" smtClean="0"/>
              <a:t>They are commitments in front of peers.</a:t>
            </a:r>
            <a:endParaRPr lang="en-PH" sz="2400" dirty="0"/>
          </a:p>
        </p:txBody>
      </p:sp>
    </p:spTree>
    <p:extLst>
      <p:ext uri="{BB962C8B-B14F-4D97-AF65-F5344CB8AC3E}">
        <p14:creationId xmlns:p14="http://schemas.microsoft.com/office/powerpoint/2010/main" val="38323892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Daily Scrum Meeting</a:t>
            </a:r>
            <a:endParaRPr lang="en-PH" dirty="0"/>
          </a:p>
        </p:txBody>
      </p:sp>
      <p:pic>
        <p:nvPicPr>
          <p:cNvPr id="4" name="Dev-COL Scrum Meeting - Thursday, March 16, 2017 4.11.41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16338" y="2667000"/>
            <a:ext cx="5554662" cy="3124200"/>
          </a:xfrm>
        </p:spPr>
      </p:pic>
    </p:spTree>
    <p:extLst>
      <p:ext uri="{BB962C8B-B14F-4D97-AF65-F5344CB8AC3E}">
        <p14:creationId xmlns:p14="http://schemas.microsoft.com/office/powerpoint/2010/main" val="1022430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sprint review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227" y="340224"/>
            <a:ext cx="3373250" cy="1936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smtClean="0"/>
              <a:t>Sprint Review</a:t>
            </a:r>
            <a:endParaRPr lang="en-PH" dirty="0"/>
          </a:p>
        </p:txBody>
      </p:sp>
      <p:sp>
        <p:nvSpPr>
          <p:cNvPr id="3" name="Content Placeholder 2"/>
          <p:cNvSpPr>
            <a:spLocks noGrp="1"/>
          </p:cNvSpPr>
          <p:nvPr>
            <p:ph idx="1"/>
          </p:nvPr>
        </p:nvSpPr>
        <p:spPr/>
        <p:txBody>
          <a:bodyPr>
            <a:normAutofit fontScale="92500" lnSpcReduction="10000"/>
          </a:bodyPr>
          <a:lstStyle/>
          <a:p>
            <a:r>
              <a:rPr lang="en-PH" dirty="0" smtClean="0"/>
              <a:t> </a:t>
            </a:r>
            <a:r>
              <a:rPr lang="en-PH" dirty="0"/>
              <a:t>Team presents what it accomplished during the sprint </a:t>
            </a:r>
            <a:endParaRPr lang="en-PH" dirty="0" smtClean="0"/>
          </a:p>
          <a:p>
            <a:r>
              <a:rPr lang="en-PH" dirty="0" smtClean="0"/>
              <a:t> </a:t>
            </a:r>
            <a:r>
              <a:rPr lang="en-PH" dirty="0"/>
              <a:t>Typically takes the form of a demo of new features or underlying architecture </a:t>
            </a:r>
            <a:endParaRPr lang="en-PH" dirty="0" smtClean="0"/>
          </a:p>
          <a:p>
            <a:r>
              <a:rPr lang="en-PH" dirty="0" smtClean="0"/>
              <a:t> </a:t>
            </a:r>
            <a:r>
              <a:rPr lang="en-PH" dirty="0"/>
              <a:t>Informal </a:t>
            </a:r>
            <a:endParaRPr lang="en-PH" dirty="0" smtClean="0"/>
          </a:p>
          <a:p>
            <a:r>
              <a:rPr lang="en-PH" dirty="0" smtClean="0"/>
              <a:t> </a:t>
            </a:r>
            <a:r>
              <a:rPr lang="en-PH" dirty="0"/>
              <a:t>2-hour prep time rule </a:t>
            </a:r>
            <a:endParaRPr lang="en-PH" dirty="0" smtClean="0"/>
          </a:p>
          <a:p>
            <a:r>
              <a:rPr lang="en-PH" dirty="0" smtClean="0"/>
              <a:t> </a:t>
            </a:r>
            <a:r>
              <a:rPr lang="en-PH" dirty="0"/>
              <a:t>No slides </a:t>
            </a:r>
            <a:endParaRPr lang="en-PH" dirty="0" smtClean="0"/>
          </a:p>
          <a:p>
            <a:r>
              <a:rPr lang="en-PH" dirty="0" smtClean="0"/>
              <a:t> </a:t>
            </a:r>
            <a:r>
              <a:rPr lang="en-PH" dirty="0"/>
              <a:t>Whole team participates </a:t>
            </a:r>
            <a:endParaRPr lang="en-PH" dirty="0" smtClean="0"/>
          </a:p>
          <a:p>
            <a:r>
              <a:rPr lang="en-PH" dirty="0" smtClean="0"/>
              <a:t> </a:t>
            </a:r>
            <a:r>
              <a:rPr lang="en-PH" dirty="0"/>
              <a:t>Invite the world</a:t>
            </a:r>
          </a:p>
        </p:txBody>
      </p:sp>
    </p:spTree>
    <p:extLst>
      <p:ext uri="{BB962C8B-B14F-4D97-AF65-F5344CB8AC3E}">
        <p14:creationId xmlns:p14="http://schemas.microsoft.com/office/powerpoint/2010/main" val="4272092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69" y="556260"/>
            <a:ext cx="10018713" cy="1752599"/>
          </a:xfrm>
        </p:spPr>
        <p:txBody>
          <a:bodyPr/>
          <a:lstStyle/>
          <a:p>
            <a:r>
              <a:rPr lang="en-PH" dirty="0"/>
              <a:t>Sprint </a:t>
            </a:r>
            <a:r>
              <a:rPr lang="en-PH" dirty="0" smtClean="0"/>
              <a:t>Retrospective</a:t>
            </a:r>
            <a:endParaRPr lang="en-PH" dirty="0"/>
          </a:p>
        </p:txBody>
      </p:sp>
      <p:sp>
        <p:nvSpPr>
          <p:cNvPr id="3" name="Content Placeholder 2"/>
          <p:cNvSpPr>
            <a:spLocks noGrp="1"/>
          </p:cNvSpPr>
          <p:nvPr>
            <p:ph idx="1"/>
          </p:nvPr>
        </p:nvSpPr>
        <p:spPr/>
        <p:txBody>
          <a:bodyPr>
            <a:normAutofit fontScale="92500" lnSpcReduction="20000"/>
          </a:bodyPr>
          <a:lstStyle/>
          <a:p>
            <a:r>
              <a:rPr lang="en-PH" dirty="0"/>
              <a:t>Periodically take a look at what is and is not working </a:t>
            </a:r>
            <a:endParaRPr lang="en-PH" dirty="0" smtClean="0"/>
          </a:p>
          <a:p>
            <a:r>
              <a:rPr lang="en-PH" dirty="0" smtClean="0"/>
              <a:t>Typically </a:t>
            </a:r>
            <a:r>
              <a:rPr lang="en-PH" dirty="0"/>
              <a:t>around 30 minutes </a:t>
            </a:r>
            <a:endParaRPr lang="en-PH" dirty="0" smtClean="0"/>
          </a:p>
          <a:p>
            <a:r>
              <a:rPr lang="en-PH" dirty="0" smtClean="0"/>
              <a:t>Done </a:t>
            </a:r>
            <a:r>
              <a:rPr lang="en-PH" dirty="0"/>
              <a:t>after every sprint </a:t>
            </a:r>
            <a:endParaRPr lang="en-PH" dirty="0" smtClean="0"/>
          </a:p>
          <a:p>
            <a:r>
              <a:rPr lang="en-PH" dirty="0" smtClean="0"/>
              <a:t>Whole </a:t>
            </a:r>
            <a:r>
              <a:rPr lang="en-PH" dirty="0"/>
              <a:t>team participates </a:t>
            </a:r>
            <a:endParaRPr lang="en-PH" dirty="0" smtClean="0"/>
          </a:p>
          <a:p>
            <a:pPr lvl="1"/>
            <a:r>
              <a:rPr lang="en-PH" dirty="0" err="1" smtClean="0"/>
              <a:t>ScrumMaster</a:t>
            </a:r>
            <a:r>
              <a:rPr lang="en-PH" dirty="0" smtClean="0"/>
              <a:t> </a:t>
            </a:r>
          </a:p>
          <a:p>
            <a:pPr lvl="1"/>
            <a:r>
              <a:rPr lang="en-PH" dirty="0" smtClean="0"/>
              <a:t>Product </a:t>
            </a:r>
            <a:r>
              <a:rPr lang="en-PH" dirty="0"/>
              <a:t>owner </a:t>
            </a:r>
            <a:endParaRPr lang="en-PH" dirty="0" smtClean="0"/>
          </a:p>
          <a:p>
            <a:pPr lvl="1"/>
            <a:r>
              <a:rPr lang="en-PH" dirty="0" smtClean="0"/>
              <a:t>Team </a:t>
            </a:r>
          </a:p>
          <a:p>
            <a:pPr lvl="1"/>
            <a:r>
              <a:rPr lang="en-PH" dirty="0" smtClean="0"/>
              <a:t>Possibly </a:t>
            </a:r>
            <a:r>
              <a:rPr lang="en-PH" dirty="0"/>
              <a:t>customers and others</a:t>
            </a:r>
          </a:p>
        </p:txBody>
      </p:sp>
      <p:pic>
        <p:nvPicPr>
          <p:cNvPr id="4" name="Picture 8" descr="Image result for sprint retrospective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796" y="265612"/>
            <a:ext cx="3350035" cy="168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24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94" y="-61911"/>
            <a:ext cx="10018713" cy="1752599"/>
          </a:xfrm>
        </p:spPr>
        <p:txBody>
          <a:bodyPr/>
          <a:lstStyle/>
          <a:p>
            <a:r>
              <a:rPr lang="en-PH" dirty="0"/>
              <a:t>Sprint Retrospective</a:t>
            </a:r>
          </a:p>
        </p:txBody>
      </p:sp>
      <p:sp>
        <p:nvSpPr>
          <p:cNvPr id="3" name="Content Placeholder 2"/>
          <p:cNvSpPr>
            <a:spLocks noGrp="1"/>
          </p:cNvSpPr>
          <p:nvPr>
            <p:ph idx="1"/>
          </p:nvPr>
        </p:nvSpPr>
        <p:spPr>
          <a:xfrm>
            <a:off x="1421675" y="1690688"/>
            <a:ext cx="9916886" cy="4701403"/>
          </a:xfrm>
        </p:spPr>
        <p:txBody>
          <a:bodyPr>
            <a:normAutofit fontScale="85000" lnSpcReduction="20000"/>
          </a:bodyPr>
          <a:lstStyle/>
          <a:p>
            <a:r>
              <a:rPr lang="en-PH" dirty="0"/>
              <a:t>Start / Stop / </a:t>
            </a:r>
            <a:r>
              <a:rPr lang="en-PH" dirty="0" smtClean="0"/>
              <a:t>Continue</a:t>
            </a:r>
          </a:p>
          <a:p>
            <a:pPr marL="0" indent="0">
              <a:buNone/>
            </a:pPr>
            <a:r>
              <a:rPr lang="en-PH" dirty="0"/>
              <a:t>	</a:t>
            </a:r>
            <a:r>
              <a:rPr lang="en-PH" dirty="0" smtClean="0"/>
              <a:t>Whole </a:t>
            </a:r>
            <a:r>
              <a:rPr lang="en-PH" dirty="0"/>
              <a:t>team gathers and discusses what they’d like to</a:t>
            </a:r>
            <a:r>
              <a:rPr lang="en-PH" dirty="0" smtClean="0"/>
              <a:t>:</a:t>
            </a:r>
          </a:p>
          <a:p>
            <a:pPr marL="0" indent="0">
              <a:buNone/>
            </a:pPr>
            <a:endParaRPr lang="en-PH" dirty="0"/>
          </a:p>
          <a:p>
            <a:pPr marL="0" indent="0">
              <a:buNone/>
            </a:pPr>
            <a:endParaRPr lang="en-PH" dirty="0" smtClean="0"/>
          </a:p>
          <a:p>
            <a:pPr marL="0" indent="0">
              <a:buNone/>
            </a:pPr>
            <a:endParaRPr lang="en-PH" dirty="0"/>
          </a:p>
          <a:p>
            <a:pPr marL="0" indent="0">
              <a:buNone/>
            </a:pPr>
            <a:endParaRPr lang="en-PH" dirty="0" smtClean="0"/>
          </a:p>
          <a:p>
            <a:pPr marL="0" indent="0">
              <a:buNone/>
            </a:pPr>
            <a:endParaRPr lang="en-PH" dirty="0"/>
          </a:p>
          <a:p>
            <a:pPr marL="0" indent="0">
              <a:buNone/>
            </a:pPr>
            <a:endParaRPr lang="en-PH" dirty="0" smtClean="0"/>
          </a:p>
          <a:p>
            <a:endParaRPr lang="en-PH" dirty="0" smtClean="0"/>
          </a:p>
          <a:p>
            <a:endParaRPr lang="en-PH" dirty="0"/>
          </a:p>
          <a:p>
            <a:endParaRPr lang="en-PH" dirty="0" smtClean="0"/>
          </a:p>
          <a:p>
            <a:r>
              <a:rPr lang="en-PH" dirty="0" smtClean="0"/>
              <a:t>This is just one of many ways to do a sprint retrospective.</a:t>
            </a:r>
          </a:p>
          <a:p>
            <a:pPr marL="0" indent="0">
              <a:buNone/>
            </a:pPr>
            <a:endParaRPr lang="en-PH" dirty="0" smtClean="0"/>
          </a:p>
          <a:p>
            <a:pPr marL="0" indent="0">
              <a:buNone/>
            </a:pPr>
            <a:endParaRPr lang="en-PH" dirty="0"/>
          </a:p>
        </p:txBody>
      </p:sp>
      <p:graphicFrame>
        <p:nvGraphicFramePr>
          <p:cNvPr id="4" name="Diagram 3"/>
          <p:cNvGraphicFramePr/>
          <p:nvPr>
            <p:extLst>
              <p:ext uri="{D42A27DB-BD31-4B8C-83A1-F6EECF244321}">
                <p14:modId xmlns:p14="http://schemas.microsoft.com/office/powerpoint/2010/main" val="37550783"/>
              </p:ext>
            </p:extLst>
          </p:nvPr>
        </p:nvGraphicFramePr>
        <p:xfrm>
          <a:off x="1927497" y="2177142"/>
          <a:ext cx="5823132" cy="3194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3956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46" y="73025"/>
            <a:ext cx="10018713" cy="1752599"/>
          </a:xfrm>
        </p:spPr>
        <p:txBody>
          <a:bodyPr/>
          <a:lstStyle/>
          <a:p>
            <a:r>
              <a:rPr lang="en-PH" dirty="0" smtClean="0"/>
              <a:t>Sprint Retrospective</a:t>
            </a:r>
            <a:endParaRPr lang="en-PH" dirty="0"/>
          </a:p>
        </p:txBody>
      </p:sp>
      <p:pic>
        <p:nvPicPr>
          <p:cNvPr id="4" name="Content Placeholder 3"/>
          <p:cNvPicPr>
            <a:picLocks noGrp="1" noChangeAspect="1"/>
          </p:cNvPicPr>
          <p:nvPr>
            <p:ph idx="1"/>
          </p:nvPr>
        </p:nvPicPr>
        <p:blipFill>
          <a:blip r:embed="rId2"/>
          <a:stretch>
            <a:fillRect/>
          </a:stretch>
        </p:blipFill>
        <p:spPr>
          <a:xfrm>
            <a:off x="2360023" y="1538241"/>
            <a:ext cx="7893275" cy="4758875"/>
          </a:xfrm>
          <a:prstGeom prst="rect">
            <a:avLst/>
          </a:prstGeom>
        </p:spPr>
      </p:pic>
    </p:spTree>
    <p:extLst>
      <p:ext uri="{BB962C8B-B14F-4D97-AF65-F5344CB8AC3E}">
        <p14:creationId xmlns:p14="http://schemas.microsoft.com/office/powerpoint/2010/main" val="3732605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923" y="346165"/>
            <a:ext cx="10018713" cy="1752599"/>
          </a:xfrm>
        </p:spPr>
        <p:txBody>
          <a:bodyPr/>
          <a:lstStyle/>
          <a:p>
            <a:r>
              <a:rPr lang="en-PH" dirty="0" smtClean="0"/>
              <a:t>Artifacts</a:t>
            </a:r>
            <a:endParaRPr lang="en-PH" dirty="0"/>
          </a:p>
        </p:txBody>
      </p:sp>
      <p:pic>
        <p:nvPicPr>
          <p:cNvPr id="5" name="Content Placeholder 4"/>
          <p:cNvPicPr>
            <a:picLocks noGrp="1" noChangeAspect="1"/>
          </p:cNvPicPr>
          <p:nvPr>
            <p:ph idx="1"/>
          </p:nvPr>
        </p:nvPicPr>
        <p:blipFill>
          <a:blip r:embed="rId2"/>
          <a:stretch>
            <a:fillRect/>
          </a:stretch>
        </p:blipFill>
        <p:spPr>
          <a:xfrm>
            <a:off x="5834744" y="2489208"/>
            <a:ext cx="6134082" cy="2631432"/>
          </a:xfrm>
          <a:prstGeom prst="rect">
            <a:avLst/>
          </a:prstGeom>
        </p:spPr>
      </p:pic>
      <p:pic>
        <p:nvPicPr>
          <p:cNvPr id="1028" name="Picture 4" descr="Image result for sprint back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963" y="2351314"/>
            <a:ext cx="4351151" cy="2769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20297" y="2109320"/>
            <a:ext cx="1729063" cy="369332"/>
          </a:xfrm>
          <a:prstGeom prst="rect">
            <a:avLst/>
          </a:prstGeom>
          <a:noFill/>
        </p:spPr>
        <p:txBody>
          <a:bodyPr wrap="none" rtlCol="0">
            <a:spAutoFit/>
          </a:bodyPr>
          <a:lstStyle/>
          <a:p>
            <a:r>
              <a:rPr lang="en-PH" dirty="0" smtClean="0"/>
              <a:t>Burndown Chart</a:t>
            </a:r>
            <a:endParaRPr lang="en-PH" dirty="0"/>
          </a:p>
        </p:txBody>
      </p:sp>
    </p:spTree>
    <p:extLst>
      <p:ext uri="{BB962C8B-B14F-4D97-AF65-F5344CB8AC3E}">
        <p14:creationId xmlns:p14="http://schemas.microsoft.com/office/powerpoint/2010/main" val="4060437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Product Backlog</a:t>
            </a:r>
            <a:endParaRPr lang="en-PH" dirty="0"/>
          </a:p>
        </p:txBody>
      </p:sp>
      <p:sp>
        <p:nvSpPr>
          <p:cNvPr id="3" name="Content Placeholder 2"/>
          <p:cNvSpPr>
            <a:spLocks noGrp="1"/>
          </p:cNvSpPr>
          <p:nvPr>
            <p:ph idx="1"/>
          </p:nvPr>
        </p:nvSpPr>
        <p:spPr/>
        <p:txBody>
          <a:bodyPr/>
          <a:lstStyle/>
          <a:p>
            <a:r>
              <a:rPr lang="en-PH" dirty="0" smtClean="0"/>
              <a:t>The </a:t>
            </a:r>
            <a:r>
              <a:rPr lang="en-PH" dirty="0"/>
              <a:t>requirements </a:t>
            </a:r>
          </a:p>
          <a:p>
            <a:r>
              <a:rPr lang="en-PH" dirty="0" smtClean="0"/>
              <a:t>A </a:t>
            </a:r>
            <a:r>
              <a:rPr lang="en-PH" dirty="0"/>
              <a:t>list of all desired work on the project </a:t>
            </a:r>
            <a:endParaRPr lang="en-PH" dirty="0" smtClean="0"/>
          </a:p>
          <a:p>
            <a:r>
              <a:rPr lang="en-PH" dirty="0" smtClean="0"/>
              <a:t>Ideally </a:t>
            </a:r>
            <a:r>
              <a:rPr lang="en-PH" dirty="0"/>
              <a:t>expressed such that each item has value to the users or customers of the product </a:t>
            </a:r>
            <a:endParaRPr lang="en-PH" dirty="0" smtClean="0"/>
          </a:p>
          <a:p>
            <a:r>
              <a:rPr lang="en-PH" dirty="0" smtClean="0"/>
              <a:t> </a:t>
            </a:r>
            <a:r>
              <a:rPr lang="en-PH" dirty="0"/>
              <a:t>Prioritized by the product owner </a:t>
            </a:r>
            <a:endParaRPr lang="en-PH" dirty="0" smtClean="0"/>
          </a:p>
          <a:p>
            <a:r>
              <a:rPr lang="en-PH" dirty="0" smtClean="0"/>
              <a:t> </a:t>
            </a:r>
            <a:r>
              <a:rPr lang="en-PH" dirty="0"/>
              <a:t>Reprioritized at the </a:t>
            </a:r>
            <a:r>
              <a:rPr lang="en-PH" dirty="0" smtClean="0"/>
              <a:t>start of each </a:t>
            </a:r>
            <a:r>
              <a:rPr lang="en-PH" dirty="0"/>
              <a:t>sprint</a:t>
            </a:r>
          </a:p>
        </p:txBody>
      </p:sp>
      <p:pic>
        <p:nvPicPr>
          <p:cNvPr id="2050" name="Picture 2" descr="Image result for product backlo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917" y="323600"/>
            <a:ext cx="2426782" cy="2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21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786" y="0"/>
            <a:ext cx="10018713" cy="1752599"/>
          </a:xfrm>
        </p:spPr>
        <p:txBody>
          <a:bodyPr/>
          <a:lstStyle/>
          <a:p>
            <a:r>
              <a:rPr lang="en-PH" dirty="0" smtClean="0"/>
              <a:t>Sprint Backlog</a:t>
            </a:r>
            <a:endParaRPr lang="en-PH" dirty="0"/>
          </a:p>
        </p:txBody>
      </p:sp>
      <p:sp>
        <p:nvSpPr>
          <p:cNvPr id="3" name="Content Placeholder 2"/>
          <p:cNvSpPr>
            <a:spLocks noGrp="1"/>
          </p:cNvSpPr>
          <p:nvPr>
            <p:ph idx="1"/>
          </p:nvPr>
        </p:nvSpPr>
        <p:spPr>
          <a:xfrm>
            <a:off x="1658482" y="962295"/>
            <a:ext cx="10018713" cy="3124201"/>
          </a:xfrm>
        </p:spPr>
        <p:txBody>
          <a:bodyPr/>
          <a:lstStyle/>
          <a:p>
            <a:r>
              <a:rPr lang="en-PH" dirty="0" smtClean="0"/>
              <a:t>Sprint Goal</a:t>
            </a:r>
          </a:p>
          <a:p>
            <a:endParaRPr lang="en-PH" dirty="0"/>
          </a:p>
        </p:txBody>
      </p:sp>
      <p:pic>
        <p:nvPicPr>
          <p:cNvPr id="4" name="Picture 4" descr="Image result for sprint back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1655" y="175443"/>
            <a:ext cx="3979717" cy="25329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nvPr>
        </p:nvGraphicFramePr>
        <p:xfrm>
          <a:off x="2032000" y="2333897"/>
          <a:ext cx="7085874" cy="380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918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069" y="94190"/>
            <a:ext cx="10515600" cy="802792"/>
          </a:xfrm>
        </p:spPr>
        <p:txBody>
          <a:bodyPr>
            <a:normAutofit/>
          </a:bodyPr>
          <a:lstStyle/>
          <a:p>
            <a:pPr algn="ctr"/>
            <a:r>
              <a:rPr lang="en-PH" sz="4000" dirty="0"/>
              <a:t>The principles of agile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9908778"/>
              </p:ext>
            </p:extLst>
          </p:nvPr>
        </p:nvGraphicFramePr>
        <p:xfrm>
          <a:off x="1426029" y="896982"/>
          <a:ext cx="9692640" cy="5767582"/>
        </p:xfrm>
        <a:graphic>
          <a:graphicData uri="http://schemas.openxmlformats.org/drawingml/2006/table">
            <a:tbl>
              <a:tblPr firstRow="1" bandRow="1">
                <a:tableStyleId>{5C22544A-7EE6-4342-B048-85BDC9FD1C3A}</a:tableStyleId>
              </a:tblPr>
              <a:tblGrid>
                <a:gridCol w="4846320">
                  <a:extLst>
                    <a:ext uri="{9D8B030D-6E8A-4147-A177-3AD203B41FA5}">
                      <a16:colId xmlns="" xmlns:a16="http://schemas.microsoft.com/office/drawing/2014/main" val="1502541971"/>
                    </a:ext>
                  </a:extLst>
                </a:gridCol>
                <a:gridCol w="4846320">
                  <a:extLst>
                    <a:ext uri="{9D8B030D-6E8A-4147-A177-3AD203B41FA5}">
                      <a16:colId xmlns="" xmlns:a16="http://schemas.microsoft.com/office/drawing/2014/main" val="390624173"/>
                    </a:ext>
                  </a:extLst>
                </a:gridCol>
              </a:tblGrid>
              <a:tr h="294886">
                <a:tc>
                  <a:txBody>
                    <a:bodyPr/>
                    <a:lstStyle/>
                    <a:p>
                      <a:r>
                        <a:rPr lang="en-PH" dirty="0"/>
                        <a:t>Principle</a:t>
                      </a:r>
                    </a:p>
                  </a:txBody>
                  <a:tcPr/>
                </a:tc>
                <a:tc>
                  <a:txBody>
                    <a:bodyPr/>
                    <a:lstStyle/>
                    <a:p>
                      <a:r>
                        <a:rPr lang="en-PH" dirty="0"/>
                        <a:t>Description</a:t>
                      </a:r>
                    </a:p>
                  </a:txBody>
                  <a:tcPr/>
                </a:tc>
                <a:extLst>
                  <a:ext uri="{0D108BD9-81ED-4DB2-BD59-A6C34878D82A}">
                    <a16:rowId xmlns="" xmlns:a16="http://schemas.microsoft.com/office/drawing/2014/main" val="1895841259"/>
                  </a:ext>
                </a:extLst>
              </a:tr>
              <a:tr h="1133861">
                <a:tc>
                  <a:txBody>
                    <a:bodyPr/>
                    <a:lstStyle/>
                    <a:p>
                      <a:r>
                        <a:rPr lang="en-PH" dirty="0"/>
                        <a:t>Customer involvement</a:t>
                      </a:r>
                    </a:p>
                  </a:txBody>
                  <a:tcPr/>
                </a:tc>
                <a:tc>
                  <a:txBody>
                    <a:bodyPr/>
                    <a:lstStyle/>
                    <a:p>
                      <a:r>
                        <a:rPr lang="en-PH" dirty="0"/>
                        <a:t>Customers</a:t>
                      </a:r>
                      <a:r>
                        <a:rPr lang="en-PH" baseline="0" dirty="0"/>
                        <a:t> should be closely involved throughout the development process. Their role is provide and prioritize new system requirements, and to evaluate the iterations of the system.</a:t>
                      </a:r>
                      <a:endParaRPr lang="en-PH" dirty="0"/>
                    </a:p>
                  </a:txBody>
                  <a:tcPr/>
                </a:tc>
                <a:extLst>
                  <a:ext uri="{0D108BD9-81ED-4DB2-BD59-A6C34878D82A}">
                    <a16:rowId xmlns="" xmlns:a16="http://schemas.microsoft.com/office/drawing/2014/main" val="2586584921"/>
                  </a:ext>
                </a:extLst>
              </a:tr>
              <a:tr h="921262">
                <a:tc>
                  <a:txBody>
                    <a:bodyPr/>
                    <a:lstStyle/>
                    <a:p>
                      <a:r>
                        <a:rPr lang="en-PH" dirty="0"/>
                        <a:t>Incremental</a:t>
                      </a:r>
                      <a:r>
                        <a:rPr lang="en-PH" baseline="0" dirty="0"/>
                        <a:t> delivery</a:t>
                      </a:r>
                      <a:endParaRPr lang="en-PH" dirty="0"/>
                    </a:p>
                  </a:txBody>
                  <a:tcPr/>
                </a:tc>
                <a:tc>
                  <a:txBody>
                    <a:bodyPr/>
                    <a:lstStyle/>
                    <a:p>
                      <a:r>
                        <a:rPr lang="en-PH" dirty="0"/>
                        <a:t>The software is developed in increments with the customer specifying the requirements to be included in each increment.</a:t>
                      </a:r>
                    </a:p>
                  </a:txBody>
                  <a:tcPr/>
                </a:tc>
                <a:extLst>
                  <a:ext uri="{0D108BD9-81ED-4DB2-BD59-A6C34878D82A}">
                    <a16:rowId xmlns="" xmlns:a16="http://schemas.microsoft.com/office/drawing/2014/main" val="2688578357"/>
                  </a:ext>
                </a:extLst>
              </a:tr>
              <a:tr h="1133861">
                <a:tc>
                  <a:txBody>
                    <a:bodyPr/>
                    <a:lstStyle/>
                    <a:p>
                      <a:r>
                        <a:rPr lang="en-PH" dirty="0"/>
                        <a:t>People not process</a:t>
                      </a:r>
                    </a:p>
                  </a:txBody>
                  <a:tcPr/>
                </a:tc>
                <a:tc>
                  <a:txBody>
                    <a:bodyPr/>
                    <a:lstStyle/>
                    <a:p>
                      <a:r>
                        <a:rPr lang="en-PH" dirty="0"/>
                        <a:t>The</a:t>
                      </a:r>
                      <a:r>
                        <a:rPr lang="en-PH" baseline="0" dirty="0"/>
                        <a:t> skills of the development team should be recognized and exploited. Team members should be left to develop their own ways of working without prescriptive processes.</a:t>
                      </a:r>
                      <a:endParaRPr lang="en-PH" dirty="0"/>
                    </a:p>
                  </a:txBody>
                  <a:tcPr/>
                </a:tc>
                <a:extLst>
                  <a:ext uri="{0D108BD9-81ED-4DB2-BD59-A6C34878D82A}">
                    <a16:rowId xmlns="" xmlns:a16="http://schemas.microsoft.com/office/drawing/2014/main" val="1900470694"/>
                  </a:ext>
                </a:extLst>
              </a:tr>
              <a:tr h="708663">
                <a:tc>
                  <a:txBody>
                    <a:bodyPr/>
                    <a:lstStyle/>
                    <a:p>
                      <a:r>
                        <a:rPr lang="en-PH" dirty="0"/>
                        <a:t>Embrace change</a:t>
                      </a:r>
                    </a:p>
                  </a:txBody>
                  <a:tcPr/>
                </a:tc>
                <a:tc>
                  <a:txBody>
                    <a:bodyPr/>
                    <a:lstStyle/>
                    <a:p>
                      <a:r>
                        <a:rPr lang="en-PH" dirty="0"/>
                        <a:t>Expect the system requirements to</a:t>
                      </a:r>
                      <a:r>
                        <a:rPr lang="en-PH" baseline="0" dirty="0"/>
                        <a:t> change and so design the system to accommodate these changes.</a:t>
                      </a:r>
                      <a:endParaRPr lang="en-PH" dirty="0"/>
                    </a:p>
                  </a:txBody>
                  <a:tcPr/>
                </a:tc>
                <a:extLst>
                  <a:ext uri="{0D108BD9-81ED-4DB2-BD59-A6C34878D82A}">
                    <a16:rowId xmlns="" xmlns:a16="http://schemas.microsoft.com/office/drawing/2014/main" val="2577264218"/>
                  </a:ext>
                </a:extLst>
              </a:tr>
              <a:tr h="1133861">
                <a:tc>
                  <a:txBody>
                    <a:bodyPr/>
                    <a:lstStyle/>
                    <a:p>
                      <a:r>
                        <a:rPr lang="en-PH" dirty="0"/>
                        <a:t>Maintain simplicity</a:t>
                      </a:r>
                    </a:p>
                  </a:txBody>
                  <a:tcPr/>
                </a:tc>
                <a:tc>
                  <a:txBody>
                    <a:bodyPr/>
                    <a:lstStyle/>
                    <a:p>
                      <a:r>
                        <a:rPr lang="en-PH" dirty="0"/>
                        <a:t>Focus</a:t>
                      </a:r>
                      <a:r>
                        <a:rPr lang="en-PH" baseline="0" dirty="0"/>
                        <a:t> on simplicity in both the software being developed and in the development process. Wherever possible, actively work to eliminate complexity in the system.</a:t>
                      </a:r>
                      <a:endParaRPr lang="en-PH" dirty="0"/>
                    </a:p>
                  </a:txBody>
                  <a:tcPr/>
                </a:tc>
                <a:extLst>
                  <a:ext uri="{0D108BD9-81ED-4DB2-BD59-A6C34878D82A}">
                    <a16:rowId xmlns="" xmlns:a16="http://schemas.microsoft.com/office/drawing/2014/main" val="2187932991"/>
                  </a:ext>
                </a:extLst>
              </a:tr>
            </a:tbl>
          </a:graphicData>
        </a:graphic>
      </p:graphicFrame>
    </p:spTree>
    <p:extLst>
      <p:ext uri="{BB962C8B-B14F-4D97-AF65-F5344CB8AC3E}">
        <p14:creationId xmlns:p14="http://schemas.microsoft.com/office/powerpoint/2010/main" val="182386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Managing the sprint backlog</a:t>
            </a:r>
          </a:p>
        </p:txBody>
      </p:sp>
      <p:sp>
        <p:nvSpPr>
          <p:cNvPr id="3" name="Content Placeholder 2"/>
          <p:cNvSpPr>
            <a:spLocks noGrp="1"/>
          </p:cNvSpPr>
          <p:nvPr>
            <p:ph idx="1"/>
          </p:nvPr>
        </p:nvSpPr>
        <p:spPr/>
        <p:txBody>
          <a:bodyPr>
            <a:normAutofit fontScale="92500" lnSpcReduction="10000"/>
          </a:bodyPr>
          <a:lstStyle/>
          <a:p>
            <a:pPr marL="0" indent="0">
              <a:buNone/>
            </a:pPr>
            <a:endParaRPr lang="en-PH" dirty="0" smtClean="0"/>
          </a:p>
          <a:p>
            <a:r>
              <a:rPr lang="en-PH" dirty="0" smtClean="0"/>
              <a:t>Individuals </a:t>
            </a:r>
            <a:r>
              <a:rPr lang="en-PH" dirty="0"/>
              <a:t>sign up for work of their own choosing </a:t>
            </a:r>
            <a:endParaRPr lang="en-PH" dirty="0" smtClean="0"/>
          </a:p>
          <a:p>
            <a:r>
              <a:rPr lang="en-PH" dirty="0" smtClean="0"/>
              <a:t>Estimated </a:t>
            </a:r>
            <a:r>
              <a:rPr lang="en-PH" dirty="0"/>
              <a:t>work remaining is updated daily </a:t>
            </a:r>
            <a:endParaRPr lang="en-PH" dirty="0" smtClean="0"/>
          </a:p>
          <a:p>
            <a:r>
              <a:rPr lang="en-PH" dirty="0" smtClean="0"/>
              <a:t>Any </a:t>
            </a:r>
            <a:r>
              <a:rPr lang="en-PH" dirty="0"/>
              <a:t>team member can add, delete or change the sprint backlog </a:t>
            </a:r>
            <a:endParaRPr lang="en-PH" dirty="0" smtClean="0"/>
          </a:p>
          <a:p>
            <a:r>
              <a:rPr lang="en-PH" dirty="0" smtClean="0"/>
              <a:t>If </a:t>
            </a:r>
            <a:r>
              <a:rPr lang="en-PH" dirty="0"/>
              <a:t>work is unclear, define a sprint backlog item with a larger amount of time and break it down later </a:t>
            </a:r>
            <a:endParaRPr lang="en-PH" dirty="0" smtClean="0"/>
          </a:p>
          <a:p>
            <a:r>
              <a:rPr lang="en-PH" dirty="0" smtClean="0"/>
              <a:t>Update </a:t>
            </a:r>
            <a:r>
              <a:rPr lang="en-PH" dirty="0"/>
              <a:t>work remaining as more becomes known</a:t>
            </a:r>
          </a:p>
        </p:txBody>
      </p:sp>
    </p:spTree>
    <p:extLst>
      <p:ext uri="{BB962C8B-B14F-4D97-AF65-F5344CB8AC3E}">
        <p14:creationId xmlns:p14="http://schemas.microsoft.com/office/powerpoint/2010/main" val="16545532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934" y="-71846"/>
            <a:ext cx="10018713" cy="1752599"/>
          </a:xfrm>
        </p:spPr>
        <p:txBody>
          <a:bodyPr/>
          <a:lstStyle/>
          <a:p>
            <a:r>
              <a:rPr lang="en-PH" dirty="0" smtClean="0"/>
              <a:t>Sprint Burndown Chart</a:t>
            </a:r>
            <a:endParaRPr lang="en-PH"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5589" y="1322353"/>
            <a:ext cx="9808972" cy="4734834"/>
          </a:xfrm>
        </p:spPr>
      </p:pic>
    </p:spTree>
    <p:extLst>
      <p:ext uri="{BB962C8B-B14F-4D97-AF65-F5344CB8AC3E}">
        <p14:creationId xmlns:p14="http://schemas.microsoft.com/office/powerpoint/2010/main" val="5157499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smtClean="0"/>
              <a:t>Development Tools</a:t>
            </a:r>
            <a:endParaRPr lang="en-PH" dirty="0"/>
          </a:p>
        </p:txBody>
      </p:sp>
      <p:sp>
        <p:nvSpPr>
          <p:cNvPr id="3" name="Subtitle 2"/>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54339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endParaRPr lang="en-PH" dirty="0"/>
          </a:p>
        </p:txBody>
      </p:sp>
      <p:pic>
        <p:nvPicPr>
          <p:cNvPr id="6" name="Content Placeholder 5"/>
          <p:cNvPicPr>
            <a:picLocks noGrp="1" noChangeAspect="1"/>
          </p:cNvPicPr>
          <p:nvPr>
            <p:ph idx="1"/>
          </p:nvPr>
        </p:nvPicPr>
        <p:blipFill>
          <a:blip r:embed="rId2"/>
          <a:stretch>
            <a:fillRect/>
          </a:stretch>
        </p:blipFill>
        <p:spPr>
          <a:xfrm>
            <a:off x="1660601" y="2275115"/>
            <a:ext cx="9526798" cy="3124200"/>
          </a:xfrm>
          <a:prstGeom prst="rect">
            <a:avLst/>
          </a:prstGeom>
        </p:spPr>
      </p:pic>
    </p:spTree>
    <p:extLst>
      <p:ext uri="{BB962C8B-B14F-4D97-AF65-F5344CB8AC3E}">
        <p14:creationId xmlns:p14="http://schemas.microsoft.com/office/powerpoint/2010/main" val="1497952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smtClean="0"/>
              <a:t>Redmine</a:t>
            </a:r>
            <a:endParaRPr lang="en-PH" dirty="0"/>
          </a:p>
        </p:txBody>
      </p:sp>
      <p:pic>
        <p:nvPicPr>
          <p:cNvPr id="4" name="Content Placeholder 3"/>
          <p:cNvPicPr>
            <a:picLocks noGrp="1" noChangeAspect="1"/>
          </p:cNvPicPr>
          <p:nvPr>
            <p:ph idx="1"/>
          </p:nvPr>
        </p:nvPicPr>
        <p:blipFill>
          <a:blip r:embed="rId2"/>
          <a:stretch>
            <a:fillRect/>
          </a:stretch>
        </p:blipFill>
        <p:spPr>
          <a:xfrm>
            <a:off x="1270658" y="3210183"/>
            <a:ext cx="2742062" cy="1961629"/>
          </a:xfrm>
          <a:prstGeom prst="rect">
            <a:avLst/>
          </a:prstGeom>
        </p:spPr>
      </p:pic>
      <p:pic>
        <p:nvPicPr>
          <p:cNvPr id="5" name="Picture 4"/>
          <p:cNvPicPr>
            <a:picLocks noChangeAspect="1"/>
          </p:cNvPicPr>
          <p:nvPr/>
        </p:nvPicPr>
        <p:blipFill>
          <a:blip r:embed="rId3"/>
          <a:stretch>
            <a:fillRect/>
          </a:stretch>
        </p:blipFill>
        <p:spPr>
          <a:xfrm>
            <a:off x="3570515" y="2734491"/>
            <a:ext cx="8020593" cy="3615973"/>
          </a:xfrm>
          <a:prstGeom prst="rect">
            <a:avLst/>
          </a:prstGeom>
        </p:spPr>
      </p:pic>
    </p:spTree>
    <p:extLst>
      <p:ext uri="{BB962C8B-B14F-4D97-AF65-F5344CB8AC3E}">
        <p14:creationId xmlns:p14="http://schemas.microsoft.com/office/powerpoint/2010/main" val="35968403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186" y="0"/>
            <a:ext cx="10018713" cy="1752599"/>
          </a:xfrm>
        </p:spPr>
        <p:txBody>
          <a:bodyPr/>
          <a:lstStyle/>
          <a:p>
            <a:r>
              <a:rPr lang="en-PH" dirty="0" err="1" smtClean="0"/>
              <a:t>Redmine</a:t>
            </a:r>
            <a:endParaRPr lang="en-PH" dirty="0"/>
          </a:p>
        </p:txBody>
      </p:sp>
      <p:pic>
        <p:nvPicPr>
          <p:cNvPr id="4" name="Content Placeholder 3"/>
          <p:cNvPicPr>
            <a:picLocks noGrp="1" noChangeAspect="1"/>
          </p:cNvPicPr>
          <p:nvPr>
            <p:ph idx="1"/>
          </p:nvPr>
        </p:nvPicPr>
        <p:blipFill>
          <a:blip r:embed="rId2"/>
          <a:stretch>
            <a:fillRect/>
          </a:stretch>
        </p:blipFill>
        <p:spPr>
          <a:xfrm>
            <a:off x="2217606" y="1572954"/>
            <a:ext cx="9154790" cy="4470794"/>
          </a:xfrm>
          <a:prstGeom prst="rect">
            <a:avLst/>
          </a:prstGeom>
        </p:spPr>
      </p:pic>
    </p:spTree>
    <p:extLst>
      <p:ext uri="{BB962C8B-B14F-4D97-AF65-F5344CB8AC3E}">
        <p14:creationId xmlns:p14="http://schemas.microsoft.com/office/powerpoint/2010/main" val="1681675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809" y="163286"/>
            <a:ext cx="10018713" cy="1752599"/>
          </a:xfrm>
        </p:spPr>
        <p:txBody>
          <a:bodyPr/>
          <a:lstStyle/>
          <a:p>
            <a:r>
              <a:rPr lang="en-PH" dirty="0" err="1" smtClean="0"/>
              <a:t>Redmine</a:t>
            </a:r>
            <a:r>
              <a:rPr lang="en-PH" dirty="0" smtClean="0"/>
              <a:t> Agile Board</a:t>
            </a:r>
            <a:endParaRPr lang="en-PH" dirty="0"/>
          </a:p>
        </p:txBody>
      </p:sp>
      <p:pic>
        <p:nvPicPr>
          <p:cNvPr id="4" name="Content Placeholder 3"/>
          <p:cNvPicPr>
            <a:picLocks noGrp="1" noChangeAspect="1"/>
          </p:cNvPicPr>
          <p:nvPr>
            <p:ph idx="1"/>
          </p:nvPr>
        </p:nvPicPr>
        <p:blipFill>
          <a:blip r:embed="rId2"/>
          <a:stretch>
            <a:fillRect/>
          </a:stretch>
        </p:blipFill>
        <p:spPr>
          <a:xfrm>
            <a:off x="1698171" y="1690688"/>
            <a:ext cx="9879351" cy="3882894"/>
          </a:xfrm>
          <a:prstGeom prst="rect">
            <a:avLst/>
          </a:prstGeom>
        </p:spPr>
      </p:pic>
    </p:spTree>
    <p:extLst>
      <p:ext uri="{BB962C8B-B14F-4D97-AF65-F5344CB8AC3E}">
        <p14:creationId xmlns:p14="http://schemas.microsoft.com/office/powerpoint/2010/main" val="3160800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974" y="0"/>
            <a:ext cx="10018713" cy="1752599"/>
          </a:xfrm>
        </p:spPr>
        <p:txBody>
          <a:bodyPr/>
          <a:lstStyle/>
          <a:p>
            <a:r>
              <a:rPr lang="en-PH" dirty="0" err="1" smtClean="0"/>
              <a:t>Mateea</a:t>
            </a:r>
            <a:r>
              <a:rPr lang="en-PH" dirty="0" smtClean="0"/>
              <a:t> (Internal Tool)</a:t>
            </a:r>
            <a:endParaRPr lang="en-PH" dirty="0"/>
          </a:p>
        </p:txBody>
      </p:sp>
      <p:pic>
        <p:nvPicPr>
          <p:cNvPr id="4" name="Content Placeholder 3"/>
          <p:cNvPicPr>
            <a:picLocks noGrp="1" noChangeAspect="1"/>
          </p:cNvPicPr>
          <p:nvPr>
            <p:ph idx="1"/>
          </p:nvPr>
        </p:nvPicPr>
        <p:blipFill>
          <a:blip r:embed="rId2"/>
          <a:stretch>
            <a:fillRect/>
          </a:stretch>
        </p:blipFill>
        <p:spPr>
          <a:xfrm>
            <a:off x="1951584" y="1489165"/>
            <a:ext cx="9780496" cy="4622073"/>
          </a:xfrm>
          <a:prstGeom prst="rect">
            <a:avLst/>
          </a:prstGeom>
        </p:spPr>
      </p:pic>
    </p:spTree>
    <p:extLst>
      <p:ext uri="{BB962C8B-B14F-4D97-AF65-F5344CB8AC3E}">
        <p14:creationId xmlns:p14="http://schemas.microsoft.com/office/powerpoint/2010/main" val="4117798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380" y="0"/>
            <a:ext cx="10018713" cy="1752599"/>
          </a:xfrm>
        </p:spPr>
        <p:txBody>
          <a:bodyPr/>
          <a:lstStyle/>
          <a:p>
            <a:r>
              <a:rPr lang="en-PH" dirty="0" smtClean="0"/>
              <a:t>Jenkins</a:t>
            </a:r>
            <a:endParaRPr lang="en-PH" dirty="0"/>
          </a:p>
        </p:txBody>
      </p:sp>
      <p:pic>
        <p:nvPicPr>
          <p:cNvPr id="4" name="Content Placeholder 3"/>
          <p:cNvPicPr>
            <a:picLocks noGrp="1" noChangeAspect="1"/>
          </p:cNvPicPr>
          <p:nvPr>
            <p:ph idx="1"/>
          </p:nvPr>
        </p:nvPicPr>
        <p:blipFill>
          <a:blip r:embed="rId2"/>
          <a:stretch>
            <a:fillRect/>
          </a:stretch>
        </p:blipFill>
        <p:spPr>
          <a:xfrm>
            <a:off x="2043189" y="1689462"/>
            <a:ext cx="9617587" cy="4110446"/>
          </a:xfrm>
          <a:prstGeom prst="rect">
            <a:avLst/>
          </a:prstGeom>
        </p:spPr>
      </p:pic>
    </p:spTree>
    <p:extLst>
      <p:ext uri="{BB962C8B-B14F-4D97-AF65-F5344CB8AC3E}">
        <p14:creationId xmlns:p14="http://schemas.microsoft.com/office/powerpoint/2010/main" val="2892420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Team Tasks’ Delegation</a:t>
            </a:r>
            <a:endParaRPr lang="en-PH" dirty="0"/>
          </a:p>
        </p:txBody>
      </p:sp>
      <p:sp>
        <p:nvSpPr>
          <p:cNvPr id="3" name="Content Placeholder 2"/>
          <p:cNvSpPr>
            <a:spLocks noGrp="1"/>
          </p:cNvSpPr>
          <p:nvPr>
            <p:ph idx="1"/>
          </p:nvPr>
        </p:nvSpPr>
        <p:spPr/>
        <p:txBody>
          <a:bodyPr/>
          <a:lstStyle/>
          <a:p>
            <a:r>
              <a:rPr lang="en-PH" dirty="0" smtClean="0"/>
              <a:t>Front-end/GUI</a:t>
            </a:r>
          </a:p>
          <a:p>
            <a:r>
              <a:rPr lang="en-PH" dirty="0" smtClean="0"/>
              <a:t>Back-end (C++ Development Team)</a:t>
            </a:r>
          </a:p>
          <a:p>
            <a:r>
              <a:rPr lang="en-PH" dirty="0" smtClean="0"/>
              <a:t>Business Intelligence side</a:t>
            </a:r>
          </a:p>
          <a:p>
            <a:r>
              <a:rPr lang="en-PH" dirty="0" smtClean="0"/>
              <a:t>Technical and General Documentation</a:t>
            </a:r>
          </a:p>
          <a:p>
            <a:r>
              <a:rPr lang="en-PH" dirty="0" smtClean="0"/>
              <a:t>Build and Integration</a:t>
            </a:r>
          </a:p>
          <a:p>
            <a:r>
              <a:rPr lang="en-PH" dirty="0" smtClean="0"/>
              <a:t>QA</a:t>
            </a:r>
            <a:endParaRPr lang="en-PH" dirty="0"/>
          </a:p>
        </p:txBody>
      </p:sp>
    </p:spTree>
    <p:extLst>
      <p:ext uri="{BB962C8B-B14F-4D97-AF65-F5344CB8AC3E}">
        <p14:creationId xmlns:p14="http://schemas.microsoft.com/office/powerpoint/2010/main" val="1984964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a:t>
            </a:r>
            <a:endParaRPr lang="en-PH"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altLang="en-US" dirty="0"/>
              <a:t>It is an Agile </a:t>
            </a:r>
            <a:r>
              <a:rPr lang="en-US" altLang="en-US" dirty="0" smtClean="0"/>
              <a:t>Software </a:t>
            </a:r>
            <a:r>
              <a:rPr lang="en-US" altLang="en-US" dirty="0"/>
              <a:t>development method for project management</a:t>
            </a:r>
          </a:p>
          <a:p>
            <a:pPr>
              <a:buFont typeface="Wingdings 2" panose="05020102010507070707" pitchFamily="18" charset="2"/>
              <a:buNone/>
            </a:pPr>
            <a:endParaRPr lang="en-US" altLang="en-US" dirty="0"/>
          </a:p>
          <a:p>
            <a:pPr>
              <a:buFont typeface="Wingdings 2" panose="05020102010507070707" pitchFamily="18" charset="2"/>
              <a:buNone/>
            </a:pPr>
            <a:r>
              <a:rPr lang="en-US" altLang="en-US" dirty="0"/>
              <a:t>Characteristics:</a:t>
            </a:r>
          </a:p>
          <a:p>
            <a:pPr>
              <a:buFont typeface="Wingdings" panose="05000000000000000000" pitchFamily="2" charset="2"/>
              <a:buChar char="§"/>
            </a:pPr>
            <a:r>
              <a:rPr lang="en-US" altLang="en-US" dirty="0"/>
              <a:t>Prioritized work is done.</a:t>
            </a:r>
          </a:p>
          <a:p>
            <a:pPr>
              <a:buFont typeface="Wingdings" panose="05000000000000000000" pitchFamily="2" charset="2"/>
              <a:buChar char="§"/>
            </a:pPr>
            <a:r>
              <a:rPr lang="en-US" altLang="en-US" dirty="0"/>
              <a:t>Completion of backlog items</a:t>
            </a:r>
          </a:p>
          <a:p>
            <a:pPr>
              <a:buFont typeface="Wingdings" panose="05000000000000000000" pitchFamily="2" charset="2"/>
              <a:buChar char="§"/>
            </a:pPr>
            <a:r>
              <a:rPr lang="en-US" altLang="en-US" dirty="0"/>
              <a:t>Progress is explained</a:t>
            </a:r>
          </a:p>
          <a:p>
            <a:endParaRPr lang="en-PH" dirty="0"/>
          </a:p>
        </p:txBody>
      </p:sp>
    </p:spTree>
    <p:extLst>
      <p:ext uri="{BB962C8B-B14F-4D97-AF65-F5344CB8AC3E}">
        <p14:creationId xmlns:p14="http://schemas.microsoft.com/office/powerpoint/2010/main" val="27914499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85" y="0"/>
            <a:ext cx="10018713" cy="1752599"/>
          </a:xfrm>
        </p:spPr>
        <p:txBody>
          <a:bodyPr>
            <a:normAutofit/>
          </a:bodyPr>
          <a:lstStyle/>
          <a:p>
            <a:pPr algn="ctr"/>
            <a:r>
              <a:rPr lang="en-PH" sz="4000" dirty="0" smtClean="0"/>
              <a:t>Version control</a:t>
            </a:r>
            <a:endParaRPr lang="fil-PH" sz="4000" dirty="0"/>
          </a:p>
        </p:txBody>
      </p:sp>
      <p:sp>
        <p:nvSpPr>
          <p:cNvPr id="3" name="Content Placeholder 2"/>
          <p:cNvSpPr>
            <a:spLocks noGrp="1"/>
          </p:cNvSpPr>
          <p:nvPr>
            <p:ph idx="1"/>
          </p:nvPr>
        </p:nvSpPr>
        <p:spPr>
          <a:xfrm>
            <a:off x="1675899" y="2353490"/>
            <a:ext cx="10018713" cy="3124201"/>
          </a:xfrm>
        </p:spPr>
        <p:txBody>
          <a:bodyPr>
            <a:noAutofit/>
          </a:bodyPr>
          <a:lstStyle/>
          <a:p>
            <a:pPr marL="0" indent="0">
              <a:buNone/>
            </a:pPr>
            <a:r>
              <a:rPr lang="en-PH" dirty="0" smtClean="0"/>
              <a:t>This is the management of changes to all files involved in development, including but not limited to: </a:t>
            </a:r>
          </a:p>
          <a:p>
            <a:pPr lvl="1"/>
            <a:r>
              <a:rPr lang="en-PH" sz="2800" dirty="0" smtClean="0"/>
              <a:t>source codes</a:t>
            </a:r>
          </a:p>
          <a:p>
            <a:pPr lvl="1"/>
            <a:r>
              <a:rPr lang="en-PH" sz="2800" dirty="0" smtClean="0"/>
              <a:t>scripts</a:t>
            </a:r>
          </a:p>
          <a:p>
            <a:pPr lvl="1"/>
            <a:r>
              <a:rPr lang="en-PH" sz="2800" dirty="0" smtClean="0"/>
              <a:t>documentations</a:t>
            </a:r>
            <a:endParaRPr lang="en-PH" dirty="0" smtClean="0"/>
          </a:p>
          <a:p>
            <a:pPr marL="0" indent="0">
              <a:buNone/>
            </a:pPr>
            <a:endParaRPr lang="en-PH" dirty="0"/>
          </a:p>
          <a:p>
            <a:pPr marL="0" indent="0">
              <a:buNone/>
            </a:pPr>
            <a:r>
              <a:rPr lang="en-PH" dirty="0" smtClean="0"/>
              <a:t>Examples of version control systems are:</a:t>
            </a:r>
          </a:p>
          <a:p>
            <a:pPr lvl="1"/>
            <a:r>
              <a:rPr lang="en-PH" sz="2800" b="1" dirty="0" smtClean="0"/>
              <a:t>CVS</a:t>
            </a:r>
            <a:r>
              <a:rPr lang="en-PH" sz="2800" dirty="0" smtClean="0"/>
              <a:t> (Concurrent Versioning Syste</a:t>
            </a:r>
            <a:r>
              <a:rPr lang="en-PH" sz="2800" dirty="0"/>
              <a:t>m</a:t>
            </a:r>
            <a:r>
              <a:rPr lang="en-PH" sz="2800" dirty="0" smtClean="0"/>
              <a:t>)</a:t>
            </a:r>
          </a:p>
          <a:p>
            <a:pPr lvl="1"/>
            <a:r>
              <a:rPr lang="en-PH" sz="2800" b="1" dirty="0" smtClean="0"/>
              <a:t>SVN</a:t>
            </a:r>
            <a:r>
              <a:rPr lang="en-PH" sz="2800" dirty="0" smtClean="0"/>
              <a:t> (Subversion)</a:t>
            </a:r>
          </a:p>
          <a:p>
            <a:pPr lvl="1"/>
            <a:r>
              <a:rPr lang="en-PH" sz="2800" b="1" dirty="0" err="1" smtClean="0"/>
              <a:t>Git</a:t>
            </a:r>
            <a:r>
              <a:rPr lang="en-PH" sz="2800" dirty="0" smtClean="0"/>
              <a:t> (Either </a:t>
            </a:r>
            <a:r>
              <a:rPr lang="en-PH" sz="2800" dirty="0" err="1" smtClean="0"/>
              <a:t>Github</a:t>
            </a:r>
            <a:r>
              <a:rPr lang="en-PH" sz="2800" dirty="0" smtClean="0"/>
              <a:t> or </a:t>
            </a:r>
            <a:r>
              <a:rPr lang="en-PH" sz="2800" dirty="0" err="1" smtClean="0"/>
              <a:t>Gitlab</a:t>
            </a:r>
            <a:r>
              <a:rPr lang="en-PH" sz="2800" dirty="0" smtClean="0"/>
              <a:t>)</a:t>
            </a:r>
            <a:endParaRPr lang="fil-PH" sz="2800" dirty="0"/>
          </a:p>
        </p:txBody>
      </p:sp>
    </p:spTree>
    <p:extLst>
      <p:ext uri="{BB962C8B-B14F-4D97-AF65-F5344CB8AC3E}">
        <p14:creationId xmlns:p14="http://schemas.microsoft.com/office/powerpoint/2010/main" val="7372063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5083" y="1820562"/>
            <a:ext cx="4384589" cy="2605762"/>
          </a:xfrm>
        </p:spPr>
        <p:txBody>
          <a:bodyPr>
            <a:normAutofit fontScale="90000"/>
          </a:bodyPr>
          <a:lstStyle/>
          <a:p>
            <a:pPr algn="ctr"/>
            <a:r>
              <a:rPr lang="en-PH" sz="3600" dirty="0" smtClean="0">
                <a:latin typeface="+mn-lt"/>
              </a:rPr>
              <a:t>CVS commands screenshot from a Linux terminal, accessed through </a:t>
            </a:r>
            <a:r>
              <a:rPr lang="en-PH" sz="3600" dirty="0" err="1" smtClean="0">
                <a:latin typeface="+mn-lt"/>
              </a:rPr>
              <a:t>MtPuTTY</a:t>
            </a:r>
            <a:r>
              <a:rPr lang="en-PH" sz="3600" dirty="0" smtClean="0">
                <a:latin typeface="+mn-lt"/>
              </a:rPr>
              <a:t> SSH</a:t>
            </a:r>
            <a:endParaRPr lang="fil-PH" sz="36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8" y="192076"/>
            <a:ext cx="7241058" cy="6474446"/>
          </a:xfrm>
          <a:prstGeom prst="rect">
            <a:avLst/>
          </a:prstGeom>
        </p:spPr>
      </p:pic>
    </p:spTree>
    <p:extLst>
      <p:ext uri="{BB962C8B-B14F-4D97-AF65-F5344CB8AC3E}">
        <p14:creationId xmlns:p14="http://schemas.microsoft.com/office/powerpoint/2010/main" val="16207882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04" y="220163"/>
            <a:ext cx="8466365" cy="6363517"/>
          </a:xfrm>
          <a:prstGeom prst="rect">
            <a:avLst/>
          </a:prstGeom>
        </p:spPr>
      </p:pic>
      <p:sp>
        <p:nvSpPr>
          <p:cNvPr id="5" name="TextBox 4"/>
          <p:cNvSpPr txBox="1"/>
          <p:nvPr/>
        </p:nvSpPr>
        <p:spPr>
          <a:xfrm>
            <a:off x="8717282" y="905691"/>
            <a:ext cx="2499360" cy="2677656"/>
          </a:xfrm>
          <a:prstGeom prst="rect">
            <a:avLst/>
          </a:prstGeom>
          <a:noFill/>
        </p:spPr>
        <p:txBody>
          <a:bodyPr wrap="square" rtlCol="0">
            <a:spAutoFit/>
          </a:bodyPr>
          <a:lstStyle/>
          <a:p>
            <a:r>
              <a:rPr lang="en-PH" sz="2400" dirty="0" smtClean="0"/>
              <a:t>SVN commands screenshot from Windows file explorer, where </a:t>
            </a:r>
            <a:r>
              <a:rPr lang="en-PH" sz="2400" dirty="0" err="1" smtClean="0"/>
              <a:t>TortoiseSVN</a:t>
            </a:r>
            <a:r>
              <a:rPr lang="en-PH" sz="2400" dirty="0" smtClean="0"/>
              <a:t> is integrated in the context menu</a:t>
            </a:r>
            <a:endParaRPr lang="fil-PH" sz="2400" dirty="0"/>
          </a:p>
        </p:txBody>
      </p:sp>
    </p:spTree>
    <p:extLst>
      <p:ext uri="{BB962C8B-B14F-4D97-AF65-F5344CB8AC3E}">
        <p14:creationId xmlns:p14="http://schemas.microsoft.com/office/powerpoint/2010/main" val="40403278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36" y="113210"/>
            <a:ext cx="7270784" cy="6631577"/>
          </a:xfrm>
          <a:prstGeom prst="rect">
            <a:avLst/>
          </a:prstGeom>
        </p:spPr>
      </p:pic>
      <p:sp>
        <p:nvSpPr>
          <p:cNvPr id="5" name="TextBox 4"/>
          <p:cNvSpPr txBox="1"/>
          <p:nvPr/>
        </p:nvSpPr>
        <p:spPr>
          <a:xfrm>
            <a:off x="7820297" y="1924594"/>
            <a:ext cx="3936274" cy="3046988"/>
          </a:xfrm>
          <a:prstGeom prst="rect">
            <a:avLst/>
          </a:prstGeom>
          <a:noFill/>
        </p:spPr>
        <p:txBody>
          <a:bodyPr wrap="square" rtlCol="0">
            <a:spAutoFit/>
          </a:bodyPr>
          <a:lstStyle/>
          <a:p>
            <a:pPr algn="just"/>
            <a:r>
              <a:rPr lang="en-PH" sz="3200" dirty="0" smtClean="0"/>
              <a:t>SVN logs screenshot, seen after clicking the “Show logs” command from the </a:t>
            </a:r>
            <a:r>
              <a:rPr lang="en-PH" sz="3200" dirty="0" err="1" smtClean="0"/>
              <a:t>TortoiseSVN</a:t>
            </a:r>
            <a:r>
              <a:rPr lang="en-PH" sz="3200" dirty="0" smtClean="0"/>
              <a:t> context menu</a:t>
            </a:r>
            <a:endParaRPr lang="fil-PH" sz="3200" dirty="0"/>
          </a:p>
        </p:txBody>
      </p:sp>
    </p:spTree>
    <p:extLst>
      <p:ext uri="{BB962C8B-B14F-4D97-AF65-F5344CB8AC3E}">
        <p14:creationId xmlns:p14="http://schemas.microsoft.com/office/powerpoint/2010/main" val="34473335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 y="69667"/>
            <a:ext cx="7436498" cy="6688184"/>
          </a:xfrm>
          <a:prstGeom prst="rect">
            <a:avLst/>
          </a:prstGeom>
        </p:spPr>
      </p:pic>
      <p:sp>
        <p:nvSpPr>
          <p:cNvPr id="5" name="TextBox 4"/>
          <p:cNvSpPr txBox="1"/>
          <p:nvPr/>
        </p:nvSpPr>
        <p:spPr>
          <a:xfrm>
            <a:off x="8055429" y="1628502"/>
            <a:ext cx="3735977" cy="2554545"/>
          </a:xfrm>
          <a:prstGeom prst="rect">
            <a:avLst/>
          </a:prstGeom>
          <a:noFill/>
        </p:spPr>
        <p:txBody>
          <a:bodyPr wrap="square" rtlCol="0">
            <a:spAutoFit/>
          </a:bodyPr>
          <a:lstStyle/>
          <a:p>
            <a:pPr algn="just"/>
            <a:r>
              <a:rPr lang="en-PH" sz="3200" dirty="0" err="1" smtClean="0"/>
              <a:t>Git</a:t>
            </a:r>
            <a:r>
              <a:rPr lang="en-PH" sz="3200" dirty="0" smtClean="0"/>
              <a:t> bash screenshot</a:t>
            </a:r>
            <a:r>
              <a:rPr lang="en-PH" sz="3200" dirty="0"/>
              <a:t>;</a:t>
            </a:r>
            <a:r>
              <a:rPr lang="en-PH" sz="3200" dirty="0" smtClean="0"/>
              <a:t> current directory is inside the cloned repository’s local working copy</a:t>
            </a:r>
            <a:endParaRPr lang="fil-PH" sz="3200" dirty="0"/>
          </a:p>
        </p:txBody>
      </p:sp>
    </p:spTree>
    <p:extLst>
      <p:ext uri="{BB962C8B-B14F-4D97-AF65-F5344CB8AC3E}">
        <p14:creationId xmlns:p14="http://schemas.microsoft.com/office/powerpoint/2010/main" val="2729123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5291" y="156753"/>
            <a:ext cx="10184674" cy="1071155"/>
          </a:xfrm>
          <a:prstGeom prst="rect">
            <a:avLst/>
          </a:prstGeom>
          <a:noFill/>
        </p:spPr>
        <p:txBody>
          <a:bodyPr wrap="square" rtlCol="0">
            <a:spAutoFit/>
          </a:bodyPr>
          <a:lstStyle/>
          <a:p>
            <a:pPr algn="ctr"/>
            <a:r>
              <a:rPr lang="en-PH" sz="3200" dirty="0" smtClean="0"/>
              <a:t>Frequently used version control systems’ commands (using the CLI):</a:t>
            </a:r>
            <a:endParaRPr lang="fil-PH" sz="3200" dirty="0"/>
          </a:p>
        </p:txBody>
      </p:sp>
      <p:sp>
        <p:nvSpPr>
          <p:cNvPr id="5" name="TextBox 4"/>
          <p:cNvSpPr txBox="1"/>
          <p:nvPr/>
        </p:nvSpPr>
        <p:spPr>
          <a:xfrm>
            <a:off x="1332411" y="1227909"/>
            <a:ext cx="10676709" cy="5016758"/>
          </a:xfrm>
          <a:prstGeom prst="rect">
            <a:avLst/>
          </a:prstGeom>
          <a:noFill/>
        </p:spPr>
        <p:txBody>
          <a:bodyPr wrap="square" rtlCol="0">
            <a:spAutoFit/>
          </a:bodyPr>
          <a:lstStyle/>
          <a:p>
            <a:pPr algn="just"/>
            <a:r>
              <a:rPr lang="en-PH" sz="2000" i="1" dirty="0" smtClean="0"/>
              <a:t>To obtain a working copy of the repository</a:t>
            </a:r>
            <a:r>
              <a:rPr lang="en-PH" sz="2000" dirty="0" smtClean="0"/>
              <a:t>:</a:t>
            </a:r>
          </a:p>
          <a:p>
            <a:pPr marL="800100" lvl="1" indent="-342900" algn="just">
              <a:buFont typeface="Arial" panose="020B0604020202020204" pitchFamily="34" charset="0"/>
              <a:buChar char="•"/>
            </a:pPr>
            <a:r>
              <a:rPr lang="en-PH" sz="2000" dirty="0" smtClean="0"/>
              <a:t>CVS and SVN -&gt; </a:t>
            </a:r>
            <a:r>
              <a:rPr lang="en-PH" sz="2000" b="1" dirty="0" smtClean="0"/>
              <a:t>checkout &lt;URL of repository&gt;</a:t>
            </a:r>
          </a:p>
          <a:p>
            <a:pPr marL="1257300" lvl="2" indent="-342900" algn="just">
              <a:buFont typeface="Arial" panose="020B0604020202020204" pitchFamily="34" charset="0"/>
              <a:buChar char="•"/>
            </a:pPr>
            <a:r>
              <a:rPr lang="en-PH" sz="2000" dirty="0" smtClean="0"/>
              <a:t>Example -&gt; </a:t>
            </a:r>
            <a:r>
              <a:rPr lang="en-PH" sz="2000" dirty="0" err="1" smtClean="0"/>
              <a:t>svn</a:t>
            </a:r>
            <a:r>
              <a:rPr lang="en-PH" sz="2000" dirty="0"/>
              <a:t> checkout http://svn/repos/altus/branches/REL_6-5</a:t>
            </a:r>
            <a:endParaRPr lang="en-PH" sz="2000" dirty="0" smtClean="0"/>
          </a:p>
          <a:p>
            <a:pPr marL="800100" lvl="1" indent="-342900" algn="just">
              <a:buFont typeface="Arial" panose="020B0604020202020204" pitchFamily="34" charset="0"/>
              <a:buChar char="•"/>
            </a:pPr>
            <a:r>
              <a:rPr lang="en-PH" sz="2000" dirty="0" err="1" smtClean="0"/>
              <a:t>Git</a:t>
            </a:r>
            <a:r>
              <a:rPr lang="en-PH" sz="2000" dirty="0" smtClean="0"/>
              <a:t> -&gt; </a:t>
            </a:r>
            <a:r>
              <a:rPr lang="en-PH" sz="2000" b="1" dirty="0" smtClean="0"/>
              <a:t>clone &lt;URL of repository&gt;</a:t>
            </a:r>
          </a:p>
          <a:p>
            <a:pPr marL="1257300" lvl="2" indent="-342900" algn="just">
              <a:buFont typeface="Arial" panose="020B0604020202020204" pitchFamily="34" charset="0"/>
              <a:buChar char="•"/>
            </a:pPr>
            <a:r>
              <a:rPr lang="en-PH" sz="2000" dirty="0" smtClean="0"/>
              <a:t>Example -&gt; </a:t>
            </a:r>
            <a:r>
              <a:rPr lang="en-PH" sz="2000" dirty="0" err="1" smtClean="0"/>
              <a:t>git</a:t>
            </a:r>
            <a:r>
              <a:rPr lang="en-PH" sz="2000" dirty="0"/>
              <a:t> clone https://</a:t>
            </a:r>
            <a:r>
              <a:rPr lang="en-PH" sz="2000" dirty="0" smtClean="0"/>
              <a:t>github.com/joeypencil/Joeyjava.git</a:t>
            </a:r>
          </a:p>
          <a:p>
            <a:pPr marL="1257300" lvl="2" indent="-342900" algn="just">
              <a:buFont typeface="Arial" panose="020B0604020202020204" pitchFamily="34" charset="0"/>
              <a:buChar char="•"/>
            </a:pPr>
            <a:endParaRPr lang="en-PH" sz="2000" dirty="0"/>
          </a:p>
          <a:p>
            <a:pPr algn="just"/>
            <a:r>
              <a:rPr lang="en-PH" sz="2000" i="1" dirty="0" smtClean="0"/>
              <a:t>To check logs of revisions</a:t>
            </a:r>
            <a:r>
              <a:rPr lang="en-PH" sz="2000" dirty="0" smtClean="0"/>
              <a:t>:</a:t>
            </a:r>
          </a:p>
          <a:p>
            <a:pPr marL="800100" lvl="1" indent="-342900" algn="just">
              <a:buFont typeface="Arial" panose="020B0604020202020204" pitchFamily="34" charset="0"/>
              <a:buChar char="•"/>
            </a:pPr>
            <a:r>
              <a:rPr lang="en-PH" sz="2000" dirty="0" smtClean="0"/>
              <a:t>CVS and SVN -&gt; </a:t>
            </a:r>
            <a:r>
              <a:rPr lang="en-PH" sz="2000" b="1" dirty="0" smtClean="0"/>
              <a:t>log &lt;branch&gt; [--limit &lt;number of revisions&gt;]</a:t>
            </a:r>
          </a:p>
          <a:p>
            <a:pPr marL="1257300" lvl="2" indent="-342900" algn="just">
              <a:buFont typeface="Arial" panose="020B0604020202020204" pitchFamily="34" charset="0"/>
              <a:buChar char="•"/>
            </a:pPr>
            <a:r>
              <a:rPr lang="en-PH" sz="2000" dirty="0" smtClean="0"/>
              <a:t>Example -&gt; </a:t>
            </a:r>
            <a:r>
              <a:rPr lang="en-PH" sz="2000" dirty="0" err="1" smtClean="0"/>
              <a:t>svn</a:t>
            </a:r>
            <a:r>
              <a:rPr lang="en-PH" sz="2000" dirty="0" smtClean="0"/>
              <a:t> log REL_6-5 --limit 3</a:t>
            </a:r>
            <a:endParaRPr lang="en-PH" sz="2000" dirty="0"/>
          </a:p>
          <a:p>
            <a:pPr marL="800100" lvl="1" indent="-342900" algn="just">
              <a:buFont typeface="Arial" panose="020B0604020202020204" pitchFamily="34" charset="0"/>
              <a:buChar char="•"/>
            </a:pPr>
            <a:r>
              <a:rPr lang="en-PH" sz="2000" dirty="0" err="1" smtClean="0"/>
              <a:t>Git</a:t>
            </a:r>
            <a:r>
              <a:rPr lang="en-PH" sz="2000" dirty="0" smtClean="0"/>
              <a:t> -&gt; </a:t>
            </a:r>
            <a:r>
              <a:rPr lang="en-PH" sz="2000" b="1" dirty="0" smtClean="0"/>
              <a:t>log [-&lt;number of revisions&gt;]</a:t>
            </a:r>
          </a:p>
          <a:p>
            <a:pPr marL="1257300" lvl="2" indent="-342900" algn="just">
              <a:buFont typeface="Arial" panose="020B0604020202020204" pitchFamily="34" charset="0"/>
              <a:buChar char="•"/>
            </a:pPr>
            <a:r>
              <a:rPr lang="en-PH" sz="2000" dirty="0" smtClean="0"/>
              <a:t>Example -&gt; </a:t>
            </a:r>
            <a:r>
              <a:rPr lang="en-PH" sz="2000" dirty="0" err="1" smtClean="0"/>
              <a:t>git</a:t>
            </a:r>
            <a:r>
              <a:rPr lang="en-PH" sz="2000" dirty="0" smtClean="0"/>
              <a:t> log -5</a:t>
            </a:r>
          </a:p>
          <a:p>
            <a:pPr marL="1257300" lvl="2" indent="-342900" algn="just">
              <a:buFont typeface="Arial" panose="020B0604020202020204" pitchFamily="34" charset="0"/>
              <a:buChar char="•"/>
            </a:pPr>
            <a:endParaRPr lang="en-PH" sz="2000" dirty="0"/>
          </a:p>
          <a:p>
            <a:pPr algn="just"/>
            <a:r>
              <a:rPr lang="en-PH" sz="2000" i="1" dirty="0" smtClean="0"/>
              <a:t>To commit your changes from the local working copy to the repository</a:t>
            </a:r>
            <a:r>
              <a:rPr lang="en-PH" sz="2000" dirty="0" smtClean="0"/>
              <a:t>:</a:t>
            </a:r>
          </a:p>
          <a:p>
            <a:pPr marL="800100" lvl="1" indent="-342900" algn="just">
              <a:buFont typeface="Arial" panose="020B0604020202020204" pitchFamily="34" charset="0"/>
              <a:buChar char="•"/>
            </a:pPr>
            <a:r>
              <a:rPr lang="en-PH" sz="2000" dirty="0" smtClean="0"/>
              <a:t>CVS, SVN and </a:t>
            </a:r>
            <a:r>
              <a:rPr lang="en-PH" sz="2000" dirty="0" err="1" smtClean="0"/>
              <a:t>Git</a:t>
            </a:r>
            <a:r>
              <a:rPr lang="en-PH" sz="2000" dirty="0" smtClean="0"/>
              <a:t> -&gt; </a:t>
            </a:r>
            <a:r>
              <a:rPr lang="en-PH" sz="2000" b="1" dirty="0" smtClean="0"/>
              <a:t>commit –m “&lt;Commit message here&gt;” [specific files, for selective commit only]</a:t>
            </a:r>
          </a:p>
          <a:p>
            <a:pPr marL="1257300" lvl="2" indent="-342900" algn="just">
              <a:buFont typeface="Arial" panose="020B0604020202020204" pitchFamily="34" charset="0"/>
              <a:buChar char="•"/>
            </a:pPr>
            <a:r>
              <a:rPr lang="en-PH" sz="2000" dirty="0" smtClean="0"/>
              <a:t>Example -&gt; </a:t>
            </a:r>
            <a:r>
              <a:rPr lang="en-PH" sz="2000" dirty="0" err="1" smtClean="0"/>
              <a:t>svn</a:t>
            </a:r>
            <a:r>
              <a:rPr lang="en-PH" sz="2000" dirty="0" smtClean="0"/>
              <a:t> commit –m “Fixed regex for validation”</a:t>
            </a:r>
          </a:p>
        </p:txBody>
      </p:sp>
    </p:spTree>
    <p:extLst>
      <p:ext uri="{BB962C8B-B14F-4D97-AF65-F5344CB8AC3E}">
        <p14:creationId xmlns:p14="http://schemas.microsoft.com/office/powerpoint/2010/main" val="2634749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6548" y="496390"/>
            <a:ext cx="10014855" cy="5812214"/>
          </a:xfrm>
          <a:prstGeom prst="rect">
            <a:avLst/>
          </a:prstGeom>
          <a:noFill/>
        </p:spPr>
        <p:txBody>
          <a:bodyPr wrap="square" rtlCol="0">
            <a:spAutoFit/>
          </a:bodyPr>
          <a:lstStyle/>
          <a:p>
            <a:pPr algn="just"/>
            <a:r>
              <a:rPr lang="en-PH" sz="2000" dirty="0" smtClean="0"/>
              <a:t>When merging changes from one branch to another, it is better to use a diff software to merge the differences easily, rather than using the CLI. This also goes for reverting to an older revision.</a:t>
            </a:r>
          </a:p>
          <a:p>
            <a:pPr algn="just"/>
            <a:endParaRPr lang="en-PH" sz="2000" dirty="0"/>
          </a:p>
          <a:p>
            <a:pPr algn="just"/>
            <a:endParaRPr lang="en-PH" sz="2000" dirty="0" smtClean="0"/>
          </a:p>
          <a:p>
            <a:pPr algn="just"/>
            <a:endParaRPr lang="en-PH" sz="2000" dirty="0" smtClean="0"/>
          </a:p>
          <a:p>
            <a:pPr algn="just"/>
            <a:endParaRPr lang="en-PH" sz="2000" dirty="0" smtClean="0"/>
          </a:p>
          <a:p>
            <a:pPr algn="just"/>
            <a:endParaRPr lang="en-PH" sz="2000" dirty="0"/>
          </a:p>
          <a:p>
            <a:pPr algn="just"/>
            <a:endParaRPr lang="en-PH" sz="2000" dirty="0" smtClean="0"/>
          </a:p>
          <a:p>
            <a:pPr algn="just"/>
            <a:endParaRPr lang="en-PH" sz="2000" dirty="0"/>
          </a:p>
          <a:p>
            <a:pPr algn="just"/>
            <a:endParaRPr lang="en-PH" sz="2000" dirty="0" smtClean="0"/>
          </a:p>
          <a:p>
            <a:pPr algn="just"/>
            <a:endParaRPr lang="en-PH" sz="2000" dirty="0"/>
          </a:p>
          <a:p>
            <a:pPr algn="just"/>
            <a:endParaRPr lang="en-PH" sz="2000" dirty="0"/>
          </a:p>
          <a:p>
            <a:pPr algn="just"/>
            <a:r>
              <a:rPr lang="en-PH" sz="2000" i="1" dirty="0" smtClean="0"/>
              <a:t>To update your working copy</a:t>
            </a:r>
            <a:r>
              <a:rPr lang="en-PH" sz="2000" dirty="0" smtClean="0"/>
              <a:t>:</a:t>
            </a:r>
          </a:p>
          <a:p>
            <a:pPr marL="800100" lvl="1" indent="-342900" algn="just">
              <a:buFont typeface="Arial" panose="020B0604020202020204" pitchFamily="34" charset="0"/>
              <a:buChar char="•"/>
            </a:pPr>
            <a:r>
              <a:rPr lang="en-PH" sz="2000" dirty="0" smtClean="0"/>
              <a:t>CVS and SVN -&gt; </a:t>
            </a:r>
            <a:r>
              <a:rPr lang="en-PH" sz="2000" b="1" dirty="0" smtClean="0"/>
              <a:t>update &lt;branch&gt;</a:t>
            </a:r>
          </a:p>
          <a:p>
            <a:pPr marL="1257300" lvl="2" indent="-342900" algn="just">
              <a:buFont typeface="Arial" panose="020B0604020202020204" pitchFamily="34" charset="0"/>
              <a:buChar char="•"/>
            </a:pPr>
            <a:r>
              <a:rPr lang="en-PH" sz="2000" dirty="0" smtClean="0"/>
              <a:t>Example -&gt; </a:t>
            </a:r>
            <a:r>
              <a:rPr lang="en-PH" sz="2000" dirty="0" err="1" smtClean="0"/>
              <a:t>svn</a:t>
            </a:r>
            <a:r>
              <a:rPr lang="en-PH" sz="2000" dirty="0" smtClean="0"/>
              <a:t> update REL_7-0</a:t>
            </a:r>
          </a:p>
          <a:p>
            <a:pPr marL="800100" lvl="1" indent="-342900" algn="just">
              <a:buFont typeface="Arial" panose="020B0604020202020204" pitchFamily="34" charset="0"/>
              <a:buChar char="•"/>
            </a:pPr>
            <a:r>
              <a:rPr lang="en-PH" sz="2000" dirty="0" err="1" smtClean="0"/>
              <a:t>Git</a:t>
            </a:r>
            <a:r>
              <a:rPr lang="en-PH" sz="2000" dirty="0" smtClean="0"/>
              <a:t> -&gt; pull</a:t>
            </a:r>
          </a:p>
          <a:p>
            <a:pPr marL="1257300" lvl="2" indent="-342900" algn="just">
              <a:buFont typeface="Arial" panose="020B0604020202020204" pitchFamily="34" charset="0"/>
              <a:buChar char="•"/>
            </a:pPr>
            <a:r>
              <a:rPr lang="en-PH" sz="2000" dirty="0" smtClean="0"/>
              <a:t>Example -&gt; </a:t>
            </a:r>
            <a:r>
              <a:rPr lang="en-PH" sz="2000" b="1" dirty="0" err="1" smtClean="0"/>
              <a:t>git</a:t>
            </a:r>
            <a:r>
              <a:rPr lang="en-PH" sz="2000" b="1" dirty="0" smtClean="0"/>
              <a:t> pull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663" y="1577885"/>
            <a:ext cx="6791325" cy="2552700"/>
          </a:xfrm>
          <a:prstGeom prst="rect">
            <a:avLst/>
          </a:prstGeom>
        </p:spPr>
      </p:pic>
    </p:spTree>
    <p:extLst>
      <p:ext uri="{BB962C8B-B14F-4D97-AF65-F5344CB8AC3E}">
        <p14:creationId xmlns:p14="http://schemas.microsoft.com/office/powerpoint/2010/main" val="13596822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206" y="191589"/>
            <a:ext cx="9710057" cy="707886"/>
          </a:xfrm>
          <a:prstGeom prst="rect">
            <a:avLst/>
          </a:prstGeom>
          <a:noFill/>
        </p:spPr>
        <p:txBody>
          <a:bodyPr wrap="square" rtlCol="0">
            <a:spAutoFit/>
          </a:bodyPr>
          <a:lstStyle/>
          <a:p>
            <a:pPr algn="ctr"/>
            <a:r>
              <a:rPr lang="en-PH" sz="4000" dirty="0" smtClean="0">
                <a:latin typeface="+mj-lt"/>
              </a:rPr>
              <a:t>Release management process</a:t>
            </a:r>
            <a:endParaRPr lang="fil-PH" sz="4000" dirty="0">
              <a:latin typeface="+mj-lt"/>
            </a:endParaRPr>
          </a:p>
        </p:txBody>
      </p:sp>
      <p:sp>
        <p:nvSpPr>
          <p:cNvPr id="5" name="TextBox 4"/>
          <p:cNvSpPr txBox="1"/>
          <p:nvPr/>
        </p:nvSpPr>
        <p:spPr>
          <a:xfrm>
            <a:off x="1619794" y="1132114"/>
            <a:ext cx="10293531" cy="4893647"/>
          </a:xfrm>
          <a:prstGeom prst="rect">
            <a:avLst/>
          </a:prstGeom>
          <a:noFill/>
        </p:spPr>
        <p:txBody>
          <a:bodyPr wrap="square" rtlCol="0">
            <a:spAutoFit/>
          </a:bodyPr>
          <a:lstStyle/>
          <a:p>
            <a:pPr algn="just"/>
            <a:r>
              <a:rPr lang="en-PH" sz="2400" dirty="0" smtClean="0"/>
              <a:t>This is the process of handling software releases through different stages and environments, which include testing, fix merging, building, release note documentation, and distribution to customers.</a:t>
            </a:r>
          </a:p>
          <a:p>
            <a:pPr algn="just"/>
            <a:endParaRPr lang="en-PH" sz="2400" dirty="0"/>
          </a:p>
          <a:p>
            <a:pPr algn="just"/>
            <a:r>
              <a:rPr lang="en-PH" sz="2400" dirty="0" smtClean="0"/>
              <a:t>Most software development companies deploy their product in these forms:</a:t>
            </a:r>
          </a:p>
          <a:p>
            <a:pPr marL="800100" lvl="1" indent="-342900" algn="just">
              <a:buFont typeface="Arial" panose="020B0604020202020204" pitchFamily="34" charset="0"/>
              <a:buChar char="•"/>
            </a:pPr>
            <a:r>
              <a:rPr lang="en-PH" sz="2400" b="1" dirty="0" smtClean="0"/>
              <a:t>Patches</a:t>
            </a:r>
          </a:p>
          <a:p>
            <a:pPr marL="800100" lvl="1" indent="-342900" algn="just">
              <a:buFont typeface="Arial" panose="020B0604020202020204" pitchFamily="34" charset="0"/>
              <a:buChar char="•"/>
            </a:pPr>
            <a:r>
              <a:rPr lang="en-PH" sz="2400" b="1" dirty="0" smtClean="0"/>
              <a:t>Upgrade packages</a:t>
            </a:r>
          </a:p>
          <a:p>
            <a:pPr marL="800100" lvl="1" indent="-342900" algn="just">
              <a:buFont typeface="Arial" panose="020B0604020202020204" pitchFamily="34" charset="0"/>
              <a:buChar char="•"/>
            </a:pPr>
            <a:r>
              <a:rPr lang="en-PH" sz="2400" b="1" dirty="0" smtClean="0"/>
              <a:t>Major releases</a:t>
            </a:r>
          </a:p>
          <a:p>
            <a:pPr marL="800100" lvl="1" indent="-342900" algn="just">
              <a:buFont typeface="Arial" panose="020B0604020202020204" pitchFamily="34" charset="0"/>
              <a:buChar char="•"/>
            </a:pPr>
            <a:endParaRPr lang="en-PH" sz="2400" dirty="0"/>
          </a:p>
          <a:p>
            <a:pPr algn="just"/>
            <a:r>
              <a:rPr lang="en-PH" sz="2400" dirty="0" smtClean="0"/>
              <a:t>Do note that, for a major version, it is highly advisable to stick to one deployment method. A single major version that uses more than one deployment method can have dire consequences in the long run, in terms of version control and issue tracking.</a:t>
            </a:r>
            <a:endParaRPr lang="fil-PH" sz="2400" dirty="0"/>
          </a:p>
        </p:txBody>
      </p:sp>
    </p:spTree>
    <p:extLst>
      <p:ext uri="{BB962C8B-B14F-4D97-AF65-F5344CB8AC3E}">
        <p14:creationId xmlns:p14="http://schemas.microsoft.com/office/powerpoint/2010/main" val="1271284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6544" y="102981"/>
            <a:ext cx="6660016" cy="6602619"/>
          </a:xfrm>
          <a:prstGeom prst="rect">
            <a:avLst/>
          </a:prstGeom>
        </p:spPr>
      </p:pic>
      <p:sp>
        <p:nvSpPr>
          <p:cNvPr id="7" name="TextBox 6"/>
          <p:cNvSpPr txBox="1"/>
          <p:nvPr/>
        </p:nvSpPr>
        <p:spPr>
          <a:xfrm>
            <a:off x="6949440" y="1227909"/>
            <a:ext cx="4955177" cy="3970318"/>
          </a:xfrm>
          <a:prstGeom prst="rect">
            <a:avLst/>
          </a:prstGeom>
          <a:noFill/>
        </p:spPr>
        <p:txBody>
          <a:bodyPr wrap="square" rtlCol="0">
            <a:spAutoFit/>
          </a:bodyPr>
          <a:lstStyle/>
          <a:p>
            <a:pPr algn="just"/>
            <a:r>
              <a:rPr lang="en-PH" b="1" dirty="0" smtClean="0"/>
              <a:t>Patches</a:t>
            </a:r>
            <a:r>
              <a:rPr lang="en-PH" dirty="0" smtClean="0"/>
              <a:t> are deployed as a lightweight solution for fixing particular bugs, but can also serve as a medium for deploying features.</a:t>
            </a:r>
          </a:p>
          <a:p>
            <a:pPr algn="just"/>
            <a:endParaRPr lang="en-PH" dirty="0"/>
          </a:p>
          <a:p>
            <a:pPr algn="just"/>
            <a:r>
              <a:rPr lang="en-PH" dirty="0" smtClean="0"/>
              <a:t>Before a patch is released to the customer, it must undergo a series of tests first in different environments (varying operating systems, stress tests, case-to-case testing, etc.).</a:t>
            </a:r>
          </a:p>
          <a:p>
            <a:pPr algn="just"/>
            <a:endParaRPr lang="en-PH" dirty="0"/>
          </a:p>
          <a:p>
            <a:pPr algn="just"/>
            <a:r>
              <a:rPr lang="en-PH" dirty="0" smtClean="0"/>
              <a:t>The downside of a patch deployment system is that there must be careful consideration of versions where they are compatible, especially where there is quite a difference in major version number.</a:t>
            </a:r>
            <a:endParaRPr lang="fil-PH" dirty="0"/>
          </a:p>
        </p:txBody>
      </p:sp>
    </p:spTree>
    <p:extLst>
      <p:ext uri="{BB962C8B-B14F-4D97-AF65-F5344CB8AC3E}">
        <p14:creationId xmlns:p14="http://schemas.microsoft.com/office/powerpoint/2010/main" val="3275349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7716" y="240030"/>
            <a:ext cx="7219404" cy="6256564"/>
          </a:xfrm>
          <a:prstGeom prst="rect">
            <a:avLst/>
          </a:prstGeom>
        </p:spPr>
      </p:pic>
      <p:sp>
        <p:nvSpPr>
          <p:cNvPr id="7" name="TextBox 6"/>
          <p:cNvSpPr txBox="1"/>
          <p:nvPr/>
        </p:nvSpPr>
        <p:spPr>
          <a:xfrm>
            <a:off x="7724503" y="836023"/>
            <a:ext cx="4180114" cy="5078313"/>
          </a:xfrm>
          <a:prstGeom prst="rect">
            <a:avLst/>
          </a:prstGeom>
          <a:noFill/>
        </p:spPr>
        <p:txBody>
          <a:bodyPr wrap="square" rtlCol="0">
            <a:spAutoFit/>
          </a:bodyPr>
          <a:lstStyle/>
          <a:p>
            <a:pPr algn="just"/>
            <a:r>
              <a:rPr lang="en-PH" b="1" dirty="0" smtClean="0"/>
              <a:t>Upgrade packages</a:t>
            </a:r>
            <a:r>
              <a:rPr lang="en-PH" dirty="0" smtClean="0"/>
              <a:t>, on the other hand, are more like bigger patches, which contain more than one bug fix, and are therefore expected to modify a greater number of binaries and/or files.</a:t>
            </a:r>
          </a:p>
          <a:p>
            <a:pPr algn="just"/>
            <a:endParaRPr lang="en-PH" dirty="0"/>
          </a:p>
          <a:p>
            <a:pPr algn="just"/>
            <a:r>
              <a:rPr lang="en-PH" dirty="0" smtClean="0"/>
              <a:t>An advantage for this setup is that multiple issues can be fixed for a customer even before they encounter most of the listed issues. Also, installation of upgrade packages are linear, so issue tracking is a lot easier.</a:t>
            </a:r>
          </a:p>
          <a:p>
            <a:pPr algn="just"/>
            <a:endParaRPr lang="en-PH" dirty="0"/>
          </a:p>
          <a:p>
            <a:pPr algn="just"/>
            <a:r>
              <a:rPr lang="en-PH" dirty="0" smtClean="0"/>
              <a:t>The only disadvantage is that, if a customer fails to install a lot of upgrade packages, he will have to install a lot of the packages when he finally decides to upgrade.</a:t>
            </a:r>
            <a:endParaRPr lang="fil-PH" dirty="0"/>
          </a:p>
        </p:txBody>
      </p:sp>
    </p:spTree>
    <p:extLst>
      <p:ext uri="{BB962C8B-B14F-4D97-AF65-F5344CB8AC3E}">
        <p14:creationId xmlns:p14="http://schemas.microsoft.com/office/powerpoint/2010/main" val="1432236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582"/>
            <a:ext cx="10515600" cy="1325563"/>
          </a:xfrm>
        </p:spPr>
        <p:txBody>
          <a:bodyPr/>
          <a:lstStyle/>
          <a:p>
            <a:r>
              <a:rPr lang="en-PH" dirty="0"/>
              <a:t>Scrum has been used by:</a:t>
            </a:r>
          </a:p>
        </p:txBody>
      </p:sp>
      <p:sp>
        <p:nvSpPr>
          <p:cNvPr id="3" name="Content Placeholder 2"/>
          <p:cNvSpPr>
            <a:spLocks noGrp="1"/>
          </p:cNvSpPr>
          <p:nvPr>
            <p:ph idx="1"/>
          </p:nvPr>
        </p:nvSpPr>
        <p:spPr>
          <a:xfrm>
            <a:off x="2481943" y="2177143"/>
            <a:ext cx="8950234" cy="3821340"/>
          </a:xfrm>
        </p:spPr>
        <p:txBody>
          <a:bodyPr numCol="2">
            <a:noAutofit/>
          </a:bodyPr>
          <a:lstStyle/>
          <a:p>
            <a:pPr marL="0" indent="0">
              <a:buNone/>
            </a:pPr>
            <a:r>
              <a:rPr lang="en-PH" sz="1800" dirty="0"/>
              <a:t>•Microsoft </a:t>
            </a:r>
            <a:endParaRPr lang="en-PH" sz="1800" dirty="0" smtClean="0"/>
          </a:p>
          <a:p>
            <a:pPr marL="0" indent="0">
              <a:buNone/>
            </a:pPr>
            <a:r>
              <a:rPr lang="en-PH" sz="1800" dirty="0" smtClean="0"/>
              <a:t>•</a:t>
            </a:r>
            <a:r>
              <a:rPr lang="en-PH" sz="1800" dirty="0"/>
              <a:t>Yahoo </a:t>
            </a:r>
            <a:endParaRPr lang="en-PH" sz="1800" dirty="0" smtClean="0"/>
          </a:p>
          <a:p>
            <a:pPr marL="0" indent="0">
              <a:buNone/>
            </a:pPr>
            <a:r>
              <a:rPr lang="en-PH" sz="1800" dirty="0" smtClean="0"/>
              <a:t>•</a:t>
            </a:r>
            <a:r>
              <a:rPr lang="en-PH" sz="1800" dirty="0"/>
              <a:t>Google </a:t>
            </a:r>
            <a:endParaRPr lang="en-PH" sz="1800" dirty="0" smtClean="0"/>
          </a:p>
          <a:p>
            <a:pPr marL="0" indent="0">
              <a:buNone/>
            </a:pPr>
            <a:r>
              <a:rPr lang="en-PH" sz="1800" dirty="0" smtClean="0"/>
              <a:t>• </a:t>
            </a:r>
            <a:r>
              <a:rPr lang="en-PH" sz="1800" dirty="0"/>
              <a:t>Electronic Arts </a:t>
            </a:r>
            <a:endParaRPr lang="en-PH" sz="1800" dirty="0" smtClean="0"/>
          </a:p>
          <a:p>
            <a:pPr marL="0" indent="0">
              <a:buNone/>
            </a:pPr>
            <a:r>
              <a:rPr lang="en-PH" sz="1800" dirty="0" smtClean="0"/>
              <a:t>•</a:t>
            </a:r>
            <a:r>
              <a:rPr lang="en-PH" sz="1800" dirty="0"/>
              <a:t>IBM </a:t>
            </a:r>
            <a:endParaRPr lang="en-PH" sz="1800" dirty="0" smtClean="0"/>
          </a:p>
          <a:p>
            <a:pPr marL="0" indent="0">
              <a:buNone/>
            </a:pPr>
            <a:r>
              <a:rPr lang="en-PH" sz="1800" dirty="0" smtClean="0"/>
              <a:t>• </a:t>
            </a:r>
            <a:r>
              <a:rPr lang="en-PH" sz="1800" dirty="0"/>
              <a:t>Lockheed Martin </a:t>
            </a:r>
            <a:endParaRPr lang="en-PH" sz="1800" dirty="0" smtClean="0"/>
          </a:p>
          <a:p>
            <a:pPr marL="0" indent="0">
              <a:buNone/>
            </a:pPr>
            <a:r>
              <a:rPr lang="en-PH" sz="1800" dirty="0" smtClean="0"/>
              <a:t>• </a:t>
            </a:r>
            <a:r>
              <a:rPr lang="en-PH" sz="1800" dirty="0"/>
              <a:t>Philips </a:t>
            </a:r>
            <a:endParaRPr lang="en-PH" sz="1800" dirty="0" smtClean="0"/>
          </a:p>
          <a:p>
            <a:pPr marL="0" indent="0">
              <a:buNone/>
            </a:pPr>
            <a:r>
              <a:rPr lang="en-PH" sz="1800" dirty="0" smtClean="0"/>
              <a:t>• </a:t>
            </a:r>
            <a:r>
              <a:rPr lang="en-PH" sz="1800" dirty="0"/>
              <a:t>Siemens </a:t>
            </a:r>
            <a:endParaRPr lang="en-PH" sz="1800" dirty="0" smtClean="0"/>
          </a:p>
          <a:p>
            <a:pPr marL="0" indent="0">
              <a:buNone/>
            </a:pPr>
            <a:r>
              <a:rPr lang="en-PH" sz="1800" dirty="0" smtClean="0"/>
              <a:t>•</a:t>
            </a:r>
            <a:r>
              <a:rPr lang="en-PH" sz="1800" dirty="0"/>
              <a:t>Nokia </a:t>
            </a:r>
            <a:endParaRPr lang="en-PH" sz="1800" dirty="0" smtClean="0"/>
          </a:p>
          <a:p>
            <a:pPr marL="0" indent="0">
              <a:buNone/>
            </a:pPr>
            <a:r>
              <a:rPr lang="en-PH" sz="1800" dirty="0" smtClean="0"/>
              <a:t>• </a:t>
            </a:r>
            <a:r>
              <a:rPr lang="en-PH" sz="1800" dirty="0"/>
              <a:t>Capital One </a:t>
            </a:r>
            <a:endParaRPr lang="en-PH" sz="1800" dirty="0" smtClean="0"/>
          </a:p>
          <a:p>
            <a:pPr marL="0" indent="0">
              <a:buNone/>
            </a:pPr>
            <a:r>
              <a:rPr lang="en-PH" sz="1800" dirty="0" smtClean="0"/>
              <a:t>• </a:t>
            </a:r>
            <a:r>
              <a:rPr lang="en-PH" sz="1800" dirty="0"/>
              <a:t>BBC </a:t>
            </a:r>
            <a:endParaRPr lang="en-PH" sz="1800" dirty="0" smtClean="0"/>
          </a:p>
          <a:p>
            <a:pPr marL="0" indent="0">
              <a:buNone/>
            </a:pPr>
            <a:r>
              <a:rPr lang="en-PH" sz="1800" dirty="0" smtClean="0"/>
              <a:t>•</a:t>
            </a:r>
            <a:r>
              <a:rPr lang="en-PH" sz="1800" dirty="0"/>
              <a:t>Intuit </a:t>
            </a:r>
            <a:endParaRPr lang="en-PH" sz="1800" dirty="0" smtClean="0"/>
          </a:p>
          <a:p>
            <a:pPr marL="0" indent="0">
              <a:buNone/>
            </a:pPr>
            <a:r>
              <a:rPr lang="en-PH" sz="1800" dirty="0" smtClean="0"/>
              <a:t>•</a:t>
            </a:r>
            <a:r>
              <a:rPr lang="en-PH" sz="1800" dirty="0"/>
              <a:t>Apple </a:t>
            </a:r>
            <a:endParaRPr lang="en-PH" sz="1800" dirty="0" smtClean="0"/>
          </a:p>
          <a:p>
            <a:pPr marL="0" indent="0">
              <a:buNone/>
            </a:pPr>
            <a:r>
              <a:rPr lang="en-PH" sz="1800" dirty="0" smtClean="0"/>
              <a:t>•</a:t>
            </a:r>
            <a:r>
              <a:rPr lang="en-PH" sz="1800" dirty="0"/>
              <a:t>Nielsen Media </a:t>
            </a:r>
            <a:endParaRPr lang="en-PH" sz="1800" dirty="0" smtClean="0"/>
          </a:p>
          <a:p>
            <a:pPr marL="0" indent="0">
              <a:buNone/>
            </a:pPr>
            <a:r>
              <a:rPr lang="en-PH" sz="1800" dirty="0" smtClean="0"/>
              <a:t>• </a:t>
            </a:r>
            <a:r>
              <a:rPr lang="en-PH" sz="1800" dirty="0"/>
              <a:t>First American </a:t>
            </a:r>
            <a:r>
              <a:rPr lang="en-PH" sz="1800" dirty="0" err="1"/>
              <a:t>Corelogic</a:t>
            </a:r>
            <a:r>
              <a:rPr lang="en-PH" sz="1800" dirty="0"/>
              <a:t> </a:t>
            </a:r>
            <a:endParaRPr lang="en-PH" sz="1800" dirty="0" smtClean="0"/>
          </a:p>
          <a:p>
            <a:pPr marL="0" indent="0">
              <a:buNone/>
            </a:pPr>
            <a:r>
              <a:rPr lang="en-PH" sz="1800" dirty="0" smtClean="0"/>
              <a:t>•Qualcomm </a:t>
            </a:r>
          </a:p>
          <a:p>
            <a:pPr marL="0" indent="0">
              <a:buNone/>
            </a:pPr>
            <a:r>
              <a:rPr lang="en-PH" sz="1800" dirty="0" smtClean="0"/>
              <a:t>•</a:t>
            </a:r>
            <a:r>
              <a:rPr lang="en-PH" sz="1800" dirty="0"/>
              <a:t>Texas Instruments </a:t>
            </a:r>
            <a:endParaRPr lang="en-PH" sz="1800" dirty="0" smtClean="0"/>
          </a:p>
          <a:p>
            <a:pPr marL="0" indent="0">
              <a:buNone/>
            </a:pPr>
            <a:r>
              <a:rPr lang="en-PH" sz="1800" dirty="0" smtClean="0"/>
              <a:t>• </a:t>
            </a:r>
            <a:r>
              <a:rPr lang="en-PH" sz="1800" dirty="0"/>
              <a:t>Salesforce.com </a:t>
            </a:r>
            <a:endParaRPr lang="en-PH" sz="1800" dirty="0" smtClean="0"/>
          </a:p>
          <a:p>
            <a:pPr marL="0" indent="0">
              <a:buNone/>
            </a:pPr>
            <a:r>
              <a:rPr lang="en-PH" sz="1800" dirty="0" smtClean="0"/>
              <a:t>•</a:t>
            </a:r>
            <a:r>
              <a:rPr lang="en-PH" sz="1800" dirty="0"/>
              <a:t>John Deere </a:t>
            </a:r>
            <a:endParaRPr lang="en-PH" sz="1800" dirty="0" smtClean="0"/>
          </a:p>
          <a:p>
            <a:pPr marL="0" indent="0">
              <a:buNone/>
            </a:pPr>
            <a:r>
              <a:rPr lang="en-PH" sz="1800" dirty="0" smtClean="0"/>
              <a:t>• </a:t>
            </a:r>
            <a:r>
              <a:rPr lang="en-PH" sz="1800" dirty="0"/>
              <a:t>Lexis Nexis </a:t>
            </a:r>
            <a:endParaRPr lang="en-PH" sz="1800" dirty="0" smtClean="0"/>
          </a:p>
          <a:p>
            <a:pPr marL="0" indent="0">
              <a:buNone/>
            </a:pPr>
            <a:r>
              <a:rPr lang="en-PH" sz="1800" dirty="0" smtClean="0"/>
              <a:t>• </a:t>
            </a:r>
            <a:r>
              <a:rPr lang="en-PH" sz="1800" dirty="0"/>
              <a:t>Sabre </a:t>
            </a:r>
            <a:endParaRPr lang="en-PH" sz="1800" dirty="0" smtClean="0"/>
          </a:p>
          <a:p>
            <a:pPr marL="0" indent="0">
              <a:buNone/>
            </a:pPr>
            <a:r>
              <a:rPr lang="en-PH" sz="1800" dirty="0" smtClean="0"/>
              <a:t>• </a:t>
            </a:r>
            <a:r>
              <a:rPr lang="en-PH" sz="1800" dirty="0"/>
              <a:t>Salesforce.com </a:t>
            </a:r>
            <a:endParaRPr lang="en-PH" sz="1800" dirty="0" smtClean="0"/>
          </a:p>
          <a:p>
            <a:pPr marL="0" indent="0">
              <a:buNone/>
            </a:pPr>
            <a:r>
              <a:rPr lang="en-PH" sz="1800" dirty="0" smtClean="0"/>
              <a:t>•</a:t>
            </a:r>
            <a:r>
              <a:rPr lang="en-PH" sz="1800" dirty="0"/>
              <a:t>Time Warner </a:t>
            </a:r>
            <a:endParaRPr lang="en-PH" sz="1800" dirty="0" smtClean="0"/>
          </a:p>
          <a:p>
            <a:pPr marL="0" indent="0">
              <a:buNone/>
            </a:pPr>
            <a:r>
              <a:rPr lang="en-PH" sz="1800" dirty="0" smtClean="0"/>
              <a:t>•</a:t>
            </a:r>
            <a:r>
              <a:rPr lang="en-PH" sz="1800" dirty="0"/>
              <a:t>Turner </a:t>
            </a:r>
            <a:r>
              <a:rPr lang="en-PH" sz="1800" dirty="0" smtClean="0"/>
              <a:t>Broadcasting</a:t>
            </a:r>
          </a:p>
          <a:p>
            <a:pPr marL="0" indent="0">
              <a:buNone/>
            </a:pPr>
            <a:r>
              <a:rPr lang="en-PH" sz="1800" dirty="0" smtClean="0"/>
              <a:t>• </a:t>
            </a:r>
            <a:r>
              <a:rPr lang="en-PH" sz="1800" dirty="0" err="1"/>
              <a:t>Oce</a:t>
            </a:r>
            <a:endParaRPr lang="en-PH" sz="1800" dirty="0"/>
          </a:p>
        </p:txBody>
      </p:sp>
    </p:spTree>
    <p:extLst>
      <p:ext uri="{BB962C8B-B14F-4D97-AF65-F5344CB8AC3E}">
        <p14:creationId xmlns:p14="http://schemas.microsoft.com/office/powerpoint/2010/main" val="21009655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5097" y="451621"/>
            <a:ext cx="6096000" cy="6044973"/>
          </a:xfrm>
          <a:prstGeom prst="rect">
            <a:avLst/>
          </a:prstGeom>
        </p:spPr>
      </p:pic>
      <p:sp>
        <p:nvSpPr>
          <p:cNvPr id="5" name="TextBox 4"/>
          <p:cNvSpPr txBox="1"/>
          <p:nvPr/>
        </p:nvSpPr>
        <p:spPr>
          <a:xfrm>
            <a:off x="7175863" y="722811"/>
            <a:ext cx="4502331" cy="4524315"/>
          </a:xfrm>
          <a:prstGeom prst="rect">
            <a:avLst/>
          </a:prstGeom>
          <a:noFill/>
        </p:spPr>
        <p:txBody>
          <a:bodyPr wrap="square" rtlCol="0">
            <a:spAutoFit/>
          </a:bodyPr>
          <a:lstStyle/>
          <a:p>
            <a:pPr algn="just"/>
            <a:r>
              <a:rPr lang="en-PH" b="1" dirty="0" smtClean="0"/>
              <a:t>Major releases</a:t>
            </a:r>
            <a:r>
              <a:rPr lang="en-PH" dirty="0" smtClean="0"/>
              <a:t> are deployed in the form of installers. It is expected that bug fixes from lower versions are already included in the proceeding major release.</a:t>
            </a:r>
          </a:p>
          <a:p>
            <a:pPr algn="just"/>
            <a:endParaRPr lang="en-PH" dirty="0"/>
          </a:p>
          <a:p>
            <a:pPr algn="just"/>
            <a:r>
              <a:rPr lang="en-PH" dirty="0" smtClean="0"/>
              <a:t>The installers are expected to handle “upgrading”. This means that there is no need to uninstall the current installation of the product just to be able to install the latest major release (at least </a:t>
            </a:r>
            <a:r>
              <a:rPr lang="en-PH" i="1" dirty="0" smtClean="0"/>
              <a:t>explicitly</a:t>
            </a:r>
            <a:r>
              <a:rPr lang="en-PH" dirty="0" smtClean="0"/>
              <a:t>).</a:t>
            </a:r>
          </a:p>
          <a:p>
            <a:pPr algn="just"/>
            <a:endParaRPr lang="en-PH" dirty="0"/>
          </a:p>
          <a:p>
            <a:pPr algn="just"/>
            <a:r>
              <a:rPr lang="en-PH" dirty="0" smtClean="0"/>
              <a:t>Do note that not all features that are in the lower versions are to be expected in the proceeding major release, since there may be changes in the frameworks used that would make previously-existing features unstable.</a:t>
            </a:r>
            <a:endParaRPr lang="fil-PH" dirty="0"/>
          </a:p>
        </p:txBody>
      </p:sp>
    </p:spTree>
    <p:extLst>
      <p:ext uri="{BB962C8B-B14F-4D97-AF65-F5344CB8AC3E}">
        <p14:creationId xmlns:p14="http://schemas.microsoft.com/office/powerpoint/2010/main" val="31161364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3097" y="226423"/>
            <a:ext cx="4632960" cy="707886"/>
          </a:xfrm>
          <a:prstGeom prst="rect">
            <a:avLst/>
          </a:prstGeom>
          <a:noFill/>
        </p:spPr>
        <p:txBody>
          <a:bodyPr wrap="square" rtlCol="0">
            <a:spAutoFit/>
          </a:bodyPr>
          <a:lstStyle/>
          <a:p>
            <a:pPr algn="ctr"/>
            <a:r>
              <a:rPr lang="en-PH" sz="4000" dirty="0" smtClean="0">
                <a:latin typeface="+mj-lt"/>
              </a:rPr>
              <a:t>Software Testing</a:t>
            </a:r>
            <a:endParaRPr lang="fil-PH" sz="4000" dirty="0">
              <a:latin typeface="+mj-lt"/>
            </a:endParaRPr>
          </a:p>
        </p:txBody>
      </p:sp>
      <p:sp>
        <p:nvSpPr>
          <p:cNvPr id="5" name="TextBox 4"/>
          <p:cNvSpPr txBox="1"/>
          <p:nvPr/>
        </p:nvSpPr>
        <p:spPr>
          <a:xfrm>
            <a:off x="1480457" y="1219200"/>
            <a:ext cx="10458994" cy="4801314"/>
          </a:xfrm>
          <a:prstGeom prst="rect">
            <a:avLst/>
          </a:prstGeom>
          <a:noFill/>
        </p:spPr>
        <p:txBody>
          <a:bodyPr wrap="square" rtlCol="0">
            <a:spAutoFit/>
          </a:bodyPr>
          <a:lstStyle/>
          <a:p>
            <a:pPr algn="just"/>
            <a:r>
              <a:rPr lang="en-PH" dirty="0" smtClean="0"/>
              <a:t>This is the process in which software programs are executed on various environments to see if they would accomplish the expected task, given the conditions of the setup. Aside from the test of completing its objective, there are also tests that determine the flexibility of the program, such as:</a:t>
            </a:r>
          </a:p>
          <a:p>
            <a:pPr marL="742950" lvl="1" indent="-285750" algn="just">
              <a:buFont typeface="Arial" panose="020B0604020202020204" pitchFamily="34" charset="0"/>
              <a:buChar char="•"/>
            </a:pPr>
            <a:r>
              <a:rPr lang="en-PH" b="1" dirty="0" smtClean="0"/>
              <a:t>Stress tests</a:t>
            </a:r>
            <a:r>
              <a:rPr lang="en-PH" dirty="0" smtClean="0"/>
              <a:t> – Provides a heavy load of input data for the program to process. This test is usually done to check for memory leaks, and monitor resource usage of the program under strenuous load.</a:t>
            </a:r>
          </a:p>
          <a:p>
            <a:pPr marL="742950" lvl="1" indent="-285750" algn="just">
              <a:buFont typeface="Arial" panose="020B0604020202020204" pitchFamily="34" charset="0"/>
              <a:buChar char="•"/>
            </a:pPr>
            <a:r>
              <a:rPr lang="en-PH" b="1" dirty="0" smtClean="0"/>
              <a:t>Compatibility tests</a:t>
            </a:r>
            <a:r>
              <a:rPr lang="en-PH" dirty="0" smtClean="0"/>
              <a:t> – This is used to check if the program will still accomplish its task when it is placed in an uncommon scenario. This is done by using different operating systems (or different distributions thereof), and also varying system types.</a:t>
            </a:r>
          </a:p>
          <a:p>
            <a:pPr marL="742950" lvl="1" indent="-285750" algn="just">
              <a:buFont typeface="Arial" panose="020B0604020202020204" pitchFamily="34" charset="0"/>
              <a:buChar char="•"/>
            </a:pPr>
            <a:r>
              <a:rPr lang="en-PH" b="1" dirty="0" smtClean="0"/>
              <a:t>Selenium tests</a:t>
            </a:r>
            <a:r>
              <a:rPr lang="en-PH" dirty="0" smtClean="0"/>
              <a:t> – This is commonly done in web development. Selenium tests simulate different actions that are done to the web page, and provide information on how the web page reacts to those events.</a:t>
            </a:r>
          </a:p>
          <a:p>
            <a:pPr marL="742950" lvl="1" indent="-285750" algn="just">
              <a:buFont typeface="Arial" panose="020B0604020202020204" pitchFamily="34" charset="0"/>
              <a:buChar char="•"/>
            </a:pPr>
            <a:endParaRPr lang="en-PH" dirty="0" smtClean="0"/>
          </a:p>
          <a:p>
            <a:pPr algn="just"/>
            <a:r>
              <a:rPr lang="en-PH" dirty="0" smtClean="0"/>
              <a:t>The aforementioned tests are more commonly done by QA people. We will discuss the tests done in the development side, which are:</a:t>
            </a:r>
          </a:p>
          <a:p>
            <a:pPr marL="742950" lvl="1" indent="-285750" algn="just">
              <a:buFont typeface="Arial" panose="020B0604020202020204" pitchFamily="34" charset="0"/>
              <a:buChar char="•"/>
            </a:pPr>
            <a:r>
              <a:rPr lang="en-PH" b="1" dirty="0" smtClean="0"/>
              <a:t>Unit tests</a:t>
            </a:r>
          </a:p>
          <a:p>
            <a:pPr marL="742950" lvl="1" indent="-285750" algn="just">
              <a:buFont typeface="Arial" panose="020B0604020202020204" pitchFamily="34" charset="0"/>
              <a:buChar char="•"/>
            </a:pPr>
            <a:r>
              <a:rPr lang="en-PH" b="1" dirty="0" smtClean="0"/>
              <a:t>Regression / Component tests</a:t>
            </a:r>
          </a:p>
          <a:p>
            <a:pPr marL="742950" lvl="1" indent="-285750" algn="just">
              <a:buFont typeface="Arial" panose="020B0604020202020204" pitchFamily="34" charset="0"/>
              <a:buChar char="•"/>
            </a:pPr>
            <a:r>
              <a:rPr lang="en-PH" b="1" dirty="0" smtClean="0"/>
              <a:t>Integration tests</a:t>
            </a:r>
            <a:endParaRPr lang="en-PH" b="1" dirty="0"/>
          </a:p>
        </p:txBody>
      </p:sp>
    </p:spTree>
    <p:extLst>
      <p:ext uri="{BB962C8B-B14F-4D97-AF65-F5344CB8AC3E}">
        <p14:creationId xmlns:p14="http://schemas.microsoft.com/office/powerpoint/2010/main" val="19855306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smtClean="0">
                <a:latin typeface="+mj-lt"/>
              </a:rPr>
              <a:t>Unit tests</a:t>
            </a:r>
            <a:endParaRPr lang="fil-PH" sz="4000" dirty="0">
              <a:latin typeface="+mj-lt"/>
            </a:endParaRPr>
          </a:p>
        </p:txBody>
      </p:sp>
      <p:sp>
        <p:nvSpPr>
          <p:cNvPr id="5" name="TextBox 4"/>
          <p:cNvSpPr txBox="1"/>
          <p:nvPr/>
        </p:nvSpPr>
        <p:spPr>
          <a:xfrm>
            <a:off x="1637211" y="1672046"/>
            <a:ext cx="10117980" cy="3785652"/>
          </a:xfrm>
          <a:prstGeom prst="rect">
            <a:avLst/>
          </a:prstGeom>
          <a:noFill/>
        </p:spPr>
        <p:txBody>
          <a:bodyPr wrap="square" rtlCol="0">
            <a:spAutoFit/>
          </a:bodyPr>
          <a:lstStyle/>
          <a:p>
            <a:pPr algn="just"/>
            <a:r>
              <a:rPr lang="en-PH" sz="2000" dirty="0" smtClean="0"/>
              <a:t>A unit test is done to check the functionality of each class in a particular binary. The unit test runs the crucial functions in each class, and the </a:t>
            </a:r>
            <a:r>
              <a:rPr lang="en-PH" sz="2000" b="1" dirty="0" smtClean="0"/>
              <a:t>actual output</a:t>
            </a:r>
            <a:r>
              <a:rPr lang="en-PH" sz="2000" dirty="0" smtClean="0"/>
              <a:t> is compared with the </a:t>
            </a:r>
            <a:r>
              <a:rPr lang="en-PH" sz="2000" b="1" dirty="0" smtClean="0"/>
              <a:t>expected output</a:t>
            </a:r>
            <a:r>
              <a:rPr lang="en-PH" sz="2000" dirty="0" smtClean="0"/>
              <a:t>. A single character difference in the output comparison will cause the test to fail, so this is actually very good in making sure data processing goes as expected.</a:t>
            </a:r>
          </a:p>
          <a:p>
            <a:pPr algn="just"/>
            <a:endParaRPr lang="en-PH" sz="2000" dirty="0"/>
          </a:p>
          <a:p>
            <a:pPr algn="just"/>
            <a:r>
              <a:rPr lang="en-PH" sz="2000" dirty="0" smtClean="0"/>
              <a:t>Even though very small differences cause unit tests to fail (which may seem kind of irritating at times), this is quite essential in the long run, since the smallest differences tend to destroy the entirety of a large output, especially for sensitive calculations and real-time systems.</a:t>
            </a:r>
          </a:p>
          <a:p>
            <a:pPr algn="just"/>
            <a:endParaRPr lang="en-PH" sz="2000" dirty="0"/>
          </a:p>
          <a:p>
            <a:pPr algn="just"/>
            <a:r>
              <a:rPr lang="en-PH" sz="2000" dirty="0" smtClean="0"/>
              <a:t>Note that not all functions have to be included explicitly in the unit tests. If a crucial function calls a smaller-scale function, then the test for the crucial function is enough to be included in the unit test.</a:t>
            </a:r>
            <a:endParaRPr lang="fil-PH" sz="2000" dirty="0"/>
          </a:p>
        </p:txBody>
      </p:sp>
    </p:spTree>
    <p:extLst>
      <p:ext uri="{BB962C8B-B14F-4D97-AF65-F5344CB8AC3E}">
        <p14:creationId xmlns:p14="http://schemas.microsoft.com/office/powerpoint/2010/main" val="3584281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42" y="1549704"/>
            <a:ext cx="9103475" cy="4670272"/>
          </a:xfrm>
          <a:prstGeom prst="rect">
            <a:avLst/>
          </a:prstGeom>
        </p:spPr>
      </p:pic>
      <p:sp>
        <p:nvSpPr>
          <p:cNvPr id="5" name="TextBox 4"/>
          <p:cNvSpPr txBox="1"/>
          <p:nvPr/>
        </p:nvSpPr>
        <p:spPr>
          <a:xfrm>
            <a:off x="1776548" y="252549"/>
            <a:ext cx="9657806" cy="1323439"/>
          </a:xfrm>
          <a:prstGeom prst="rect">
            <a:avLst/>
          </a:prstGeom>
          <a:noFill/>
        </p:spPr>
        <p:txBody>
          <a:bodyPr wrap="square" rtlCol="0">
            <a:spAutoFit/>
          </a:bodyPr>
          <a:lstStyle/>
          <a:p>
            <a:pPr algn="ctr"/>
            <a:r>
              <a:rPr lang="en-PH" sz="4000" dirty="0" smtClean="0">
                <a:latin typeface="+mj-lt"/>
              </a:rPr>
              <a:t>Unit test being executed in Visual Studio 2005</a:t>
            </a:r>
            <a:endParaRPr lang="fil-PH" sz="4000" dirty="0">
              <a:latin typeface="+mj-lt"/>
            </a:endParaRPr>
          </a:p>
        </p:txBody>
      </p:sp>
    </p:spTree>
    <p:extLst>
      <p:ext uri="{BB962C8B-B14F-4D97-AF65-F5344CB8AC3E}">
        <p14:creationId xmlns:p14="http://schemas.microsoft.com/office/powerpoint/2010/main" val="29373831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smtClean="0">
                <a:latin typeface="+mj-lt"/>
              </a:rPr>
              <a:t>Regression / Component test</a:t>
            </a:r>
            <a:endParaRPr lang="fil-PH" sz="4000" dirty="0">
              <a:latin typeface="+mj-lt"/>
            </a:endParaRPr>
          </a:p>
        </p:txBody>
      </p:sp>
      <p:sp>
        <p:nvSpPr>
          <p:cNvPr id="5" name="TextBox 4"/>
          <p:cNvSpPr txBox="1"/>
          <p:nvPr/>
        </p:nvSpPr>
        <p:spPr>
          <a:xfrm>
            <a:off x="1602377" y="1412340"/>
            <a:ext cx="10248609" cy="3477875"/>
          </a:xfrm>
          <a:prstGeom prst="rect">
            <a:avLst/>
          </a:prstGeom>
          <a:noFill/>
        </p:spPr>
        <p:txBody>
          <a:bodyPr wrap="square" rtlCol="0">
            <a:spAutoFit/>
          </a:bodyPr>
          <a:lstStyle/>
          <a:p>
            <a:pPr algn="just"/>
            <a:r>
              <a:rPr lang="en-PH" sz="2000" dirty="0" smtClean="0"/>
              <a:t>A component test is the next level test after the unit tests. Just like the aforementioned test, there is a comparison between the </a:t>
            </a:r>
            <a:r>
              <a:rPr lang="en-PH" sz="2000" b="1" dirty="0" smtClean="0"/>
              <a:t>actual output</a:t>
            </a:r>
            <a:r>
              <a:rPr lang="en-PH" sz="2000" dirty="0" smtClean="0"/>
              <a:t> and the </a:t>
            </a:r>
            <a:r>
              <a:rPr lang="en-PH" sz="2000" b="1" dirty="0" smtClean="0"/>
              <a:t>expected output</a:t>
            </a:r>
            <a:r>
              <a:rPr lang="en-PH" sz="2000" dirty="0" smtClean="0"/>
              <a:t>, but the actual output is not the one from the classes of the binary, but the entirety of the binary is the one being put to the test.</a:t>
            </a:r>
          </a:p>
          <a:p>
            <a:pPr algn="just"/>
            <a:endParaRPr lang="en-PH" sz="2000" dirty="0"/>
          </a:p>
          <a:p>
            <a:pPr algn="just"/>
            <a:r>
              <a:rPr lang="en-PH" sz="2000" dirty="0" smtClean="0"/>
              <a:t>This is also some sort of compatibility test, although the difference is that for component tests, the binary is run in the expected environment (OS and system type), although scenarios may vary (missing lines to parse in the data, different file extension for input data, etc.). Compatibility tests, on the other hand, may include executing the binary in machines where they are usually not expected (such as operating systems installed with only the CLI, some services are not installed, etc.).</a:t>
            </a:r>
            <a:endParaRPr lang="fil-PH" sz="2000" dirty="0"/>
          </a:p>
        </p:txBody>
      </p:sp>
    </p:spTree>
    <p:extLst>
      <p:ext uri="{BB962C8B-B14F-4D97-AF65-F5344CB8AC3E}">
        <p14:creationId xmlns:p14="http://schemas.microsoft.com/office/powerpoint/2010/main" val="27909639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70" y="181068"/>
            <a:ext cx="6113176" cy="6604503"/>
          </a:xfrm>
          <a:prstGeom prst="rect">
            <a:avLst/>
          </a:prstGeom>
        </p:spPr>
      </p:pic>
      <p:sp>
        <p:nvSpPr>
          <p:cNvPr id="5" name="TextBox 4"/>
          <p:cNvSpPr txBox="1"/>
          <p:nvPr/>
        </p:nvSpPr>
        <p:spPr>
          <a:xfrm>
            <a:off x="6645244" y="1702052"/>
            <a:ext cx="5115207" cy="2308324"/>
          </a:xfrm>
          <a:prstGeom prst="rect">
            <a:avLst/>
          </a:prstGeom>
          <a:noFill/>
        </p:spPr>
        <p:txBody>
          <a:bodyPr wrap="square" rtlCol="0">
            <a:spAutoFit/>
          </a:bodyPr>
          <a:lstStyle/>
          <a:p>
            <a:r>
              <a:rPr lang="en-PH" sz="3600" dirty="0" smtClean="0">
                <a:latin typeface="+mj-lt"/>
              </a:rPr>
              <a:t>Component test being run for the </a:t>
            </a:r>
            <a:r>
              <a:rPr lang="en-PH" sz="3600" dirty="0" err="1" smtClean="0">
                <a:latin typeface="+mj-lt"/>
              </a:rPr>
              <a:t>licensestatusconverter</a:t>
            </a:r>
            <a:r>
              <a:rPr lang="en-PH" sz="3600" dirty="0" smtClean="0">
                <a:latin typeface="+mj-lt"/>
              </a:rPr>
              <a:t> binary</a:t>
            </a:r>
            <a:endParaRPr lang="fil-PH" sz="3600" dirty="0">
              <a:latin typeface="+mj-lt"/>
            </a:endParaRPr>
          </a:p>
        </p:txBody>
      </p:sp>
    </p:spTree>
    <p:extLst>
      <p:ext uri="{BB962C8B-B14F-4D97-AF65-F5344CB8AC3E}">
        <p14:creationId xmlns:p14="http://schemas.microsoft.com/office/powerpoint/2010/main" val="9484254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6539" y="280657"/>
            <a:ext cx="9316016" cy="707886"/>
          </a:xfrm>
          <a:prstGeom prst="rect">
            <a:avLst/>
          </a:prstGeom>
          <a:noFill/>
        </p:spPr>
        <p:txBody>
          <a:bodyPr wrap="square" rtlCol="0">
            <a:spAutoFit/>
          </a:bodyPr>
          <a:lstStyle/>
          <a:p>
            <a:pPr algn="ctr"/>
            <a:r>
              <a:rPr lang="en-PH" sz="4000" dirty="0" smtClean="0">
                <a:latin typeface="+mj-lt"/>
              </a:rPr>
              <a:t>Integration test</a:t>
            </a:r>
            <a:endParaRPr lang="fil-PH" sz="4000" dirty="0">
              <a:latin typeface="+mj-lt"/>
            </a:endParaRPr>
          </a:p>
        </p:txBody>
      </p:sp>
      <p:sp>
        <p:nvSpPr>
          <p:cNvPr id="5" name="TextBox 4"/>
          <p:cNvSpPr txBox="1"/>
          <p:nvPr/>
        </p:nvSpPr>
        <p:spPr>
          <a:xfrm>
            <a:off x="1715589" y="1303699"/>
            <a:ext cx="10090130" cy="4801314"/>
          </a:xfrm>
          <a:prstGeom prst="rect">
            <a:avLst/>
          </a:prstGeom>
          <a:noFill/>
        </p:spPr>
        <p:txBody>
          <a:bodyPr wrap="square" rtlCol="0">
            <a:spAutoFit/>
          </a:bodyPr>
          <a:lstStyle/>
          <a:p>
            <a:pPr algn="just"/>
            <a:r>
              <a:rPr lang="en-PH" dirty="0" smtClean="0"/>
              <a:t>Integration tests are the most common tests being done, with everything already packaged and things are run in a manner they are expected in the usual scenario. The test starts from the moment the installer runs, up to the point where there is generated information that has actual business value. In this kind of test, various stable data can be fed to the system to see if it can cater the needs of the customer, as well as trying to use the system on different machine processing capacities (lower RAM, processor speed, display resolution, etc.).</a:t>
            </a:r>
          </a:p>
          <a:p>
            <a:pPr algn="just"/>
            <a:endParaRPr lang="en-PH" dirty="0"/>
          </a:p>
          <a:p>
            <a:pPr algn="just"/>
            <a:r>
              <a:rPr lang="en-PH" dirty="0" smtClean="0"/>
              <a:t>This is essentially the test that must pass before a version can move on to the next phase of the release process. Failures in the integration test that are concerned with data processing should be considered show-stoppers.</a:t>
            </a:r>
          </a:p>
          <a:p>
            <a:pPr algn="just"/>
            <a:endParaRPr lang="en-PH" dirty="0" smtClean="0"/>
          </a:p>
          <a:p>
            <a:pPr algn="just"/>
            <a:r>
              <a:rPr lang="en-PH" dirty="0" smtClean="0"/>
              <a:t>This test can take longer if a new major feature is introduced. New features tend to tackle with existing modules in a way that the general routine of data would be disturbed.</a:t>
            </a:r>
          </a:p>
          <a:p>
            <a:pPr algn="just"/>
            <a:endParaRPr lang="en-PH" dirty="0"/>
          </a:p>
          <a:p>
            <a:pPr algn="just"/>
            <a:r>
              <a:rPr lang="en-PH" dirty="0" smtClean="0"/>
              <a:t>Note that even if all integration tests pass, there can be cases where one or more unit and/or component tests would fail, and at times it could be considered, depending on the scenarios covered by the tests that failed.</a:t>
            </a:r>
            <a:endParaRPr lang="en-PH" dirty="0"/>
          </a:p>
        </p:txBody>
      </p:sp>
    </p:spTree>
    <p:extLst>
      <p:ext uri="{BB962C8B-B14F-4D97-AF65-F5344CB8AC3E}">
        <p14:creationId xmlns:p14="http://schemas.microsoft.com/office/powerpoint/2010/main" val="37552949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76200"/>
            <a:ext cx="10018713" cy="1752599"/>
          </a:xfrm>
        </p:spPr>
        <p:txBody>
          <a:bodyPr/>
          <a:lstStyle/>
          <a:p>
            <a:r>
              <a:rPr lang="en-PH" dirty="0"/>
              <a:t>Scrum has been used for:</a:t>
            </a:r>
          </a:p>
        </p:txBody>
      </p:sp>
      <p:sp>
        <p:nvSpPr>
          <p:cNvPr id="3" name="Content Placeholder 2"/>
          <p:cNvSpPr>
            <a:spLocks noGrp="1"/>
          </p:cNvSpPr>
          <p:nvPr>
            <p:ph idx="1"/>
          </p:nvPr>
        </p:nvSpPr>
        <p:spPr>
          <a:xfrm>
            <a:off x="1484310" y="2002971"/>
            <a:ext cx="10585770" cy="3788229"/>
          </a:xfrm>
        </p:spPr>
        <p:txBody>
          <a:bodyPr numCol="2">
            <a:normAutofit fontScale="85000" lnSpcReduction="20000"/>
          </a:bodyPr>
          <a:lstStyle/>
          <a:p>
            <a:pPr marL="0" indent="0">
              <a:buNone/>
            </a:pPr>
            <a:r>
              <a:rPr lang="en-PH" dirty="0"/>
              <a:t>• Commercial software </a:t>
            </a:r>
            <a:endParaRPr lang="en-PH" dirty="0" smtClean="0"/>
          </a:p>
          <a:p>
            <a:pPr marL="0" indent="0">
              <a:buNone/>
            </a:pPr>
            <a:r>
              <a:rPr lang="en-PH" dirty="0" smtClean="0"/>
              <a:t>• </a:t>
            </a:r>
            <a:r>
              <a:rPr lang="en-PH" dirty="0"/>
              <a:t>In-house development </a:t>
            </a:r>
            <a:endParaRPr lang="en-PH" dirty="0" smtClean="0"/>
          </a:p>
          <a:p>
            <a:pPr marL="0" indent="0">
              <a:buNone/>
            </a:pPr>
            <a:r>
              <a:rPr lang="en-PH" dirty="0" smtClean="0"/>
              <a:t>• </a:t>
            </a:r>
            <a:r>
              <a:rPr lang="en-PH" dirty="0"/>
              <a:t>Contract development </a:t>
            </a:r>
            <a:endParaRPr lang="en-PH" dirty="0" smtClean="0"/>
          </a:p>
          <a:p>
            <a:pPr marL="0" indent="0">
              <a:buNone/>
            </a:pPr>
            <a:r>
              <a:rPr lang="en-PH" dirty="0" smtClean="0"/>
              <a:t>• </a:t>
            </a:r>
            <a:r>
              <a:rPr lang="en-PH" dirty="0"/>
              <a:t>Fixed-price projects </a:t>
            </a:r>
            <a:endParaRPr lang="en-PH" dirty="0" smtClean="0"/>
          </a:p>
          <a:p>
            <a:pPr marL="0" indent="0">
              <a:buNone/>
            </a:pPr>
            <a:r>
              <a:rPr lang="en-PH" dirty="0" smtClean="0"/>
              <a:t>• </a:t>
            </a:r>
            <a:r>
              <a:rPr lang="en-PH" dirty="0"/>
              <a:t>Financial applications </a:t>
            </a:r>
            <a:endParaRPr lang="en-PH" dirty="0" smtClean="0"/>
          </a:p>
          <a:p>
            <a:pPr marL="0" indent="0">
              <a:buNone/>
            </a:pPr>
            <a:r>
              <a:rPr lang="en-PH" dirty="0" smtClean="0"/>
              <a:t>• </a:t>
            </a:r>
            <a:r>
              <a:rPr lang="en-PH" dirty="0"/>
              <a:t>ISO 9001-certified applications </a:t>
            </a:r>
            <a:endParaRPr lang="en-PH" dirty="0" smtClean="0"/>
          </a:p>
          <a:p>
            <a:pPr marL="0" indent="0">
              <a:buNone/>
            </a:pPr>
            <a:r>
              <a:rPr lang="en-PH" dirty="0" smtClean="0"/>
              <a:t>• </a:t>
            </a:r>
            <a:r>
              <a:rPr lang="en-PH" dirty="0"/>
              <a:t>Embedded systems </a:t>
            </a:r>
            <a:endParaRPr lang="en-PH" dirty="0" smtClean="0"/>
          </a:p>
          <a:p>
            <a:pPr marL="0" indent="0">
              <a:buNone/>
            </a:pPr>
            <a:r>
              <a:rPr lang="en-PH" dirty="0" smtClean="0"/>
              <a:t>• </a:t>
            </a:r>
            <a:r>
              <a:rPr lang="en-PH" dirty="0"/>
              <a:t>24x7 systems with 99.999% uptime requirements </a:t>
            </a:r>
            <a:endParaRPr lang="en-PH" dirty="0" smtClean="0"/>
          </a:p>
          <a:p>
            <a:pPr marL="0" indent="0">
              <a:buNone/>
            </a:pPr>
            <a:r>
              <a:rPr lang="en-PH" dirty="0" smtClean="0"/>
              <a:t>• </a:t>
            </a:r>
            <a:r>
              <a:rPr lang="en-PH" dirty="0"/>
              <a:t>the Joint Strike Fighter </a:t>
            </a:r>
            <a:endParaRPr lang="en-PH" dirty="0" smtClean="0"/>
          </a:p>
          <a:p>
            <a:pPr marL="0" indent="0">
              <a:buNone/>
            </a:pPr>
            <a:r>
              <a:rPr lang="en-PH" dirty="0" smtClean="0"/>
              <a:t>• </a:t>
            </a:r>
            <a:r>
              <a:rPr lang="en-PH" dirty="0"/>
              <a:t>Video game development </a:t>
            </a:r>
            <a:endParaRPr lang="en-PH" dirty="0" smtClean="0"/>
          </a:p>
          <a:p>
            <a:pPr marL="0" indent="0">
              <a:buNone/>
            </a:pPr>
            <a:r>
              <a:rPr lang="en-PH" dirty="0" smtClean="0"/>
              <a:t>• </a:t>
            </a:r>
            <a:r>
              <a:rPr lang="en-PH" dirty="0"/>
              <a:t>FDA-approved, life-critical systems </a:t>
            </a:r>
            <a:endParaRPr lang="en-PH" dirty="0" smtClean="0"/>
          </a:p>
          <a:p>
            <a:pPr marL="0" indent="0">
              <a:buNone/>
            </a:pPr>
            <a:r>
              <a:rPr lang="en-PH" dirty="0" smtClean="0"/>
              <a:t>• </a:t>
            </a:r>
            <a:r>
              <a:rPr lang="en-PH" dirty="0"/>
              <a:t>Satellite-control software </a:t>
            </a:r>
            <a:endParaRPr lang="en-PH" dirty="0" smtClean="0"/>
          </a:p>
          <a:p>
            <a:pPr marL="0" indent="0">
              <a:buNone/>
            </a:pPr>
            <a:r>
              <a:rPr lang="en-PH" dirty="0" smtClean="0"/>
              <a:t>• </a:t>
            </a:r>
            <a:r>
              <a:rPr lang="en-PH" dirty="0"/>
              <a:t>Websites </a:t>
            </a:r>
            <a:endParaRPr lang="en-PH" dirty="0" smtClean="0"/>
          </a:p>
          <a:p>
            <a:pPr marL="0" indent="0">
              <a:buNone/>
            </a:pPr>
            <a:r>
              <a:rPr lang="en-PH" dirty="0" smtClean="0"/>
              <a:t>• </a:t>
            </a:r>
            <a:r>
              <a:rPr lang="en-PH" dirty="0"/>
              <a:t>Handheld software </a:t>
            </a:r>
            <a:endParaRPr lang="en-PH" dirty="0" smtClean="0"/>
          </a:p>
          <a:p>
            <a:pPr marL="0" indent="0">
              <a:buNone/>
            </a:pPr>
            <a:r>
              <a:rPr lang="en-PH" dirty="0" smtClean="0"/>
              <a:t>• </a:t>
            </a:r>
            <a:r>
              <a:rPr lang="en-PH" dirty="0"/>
              <a:t>Mobile phones </a:t>
            </a:r>
            <a:endParaRPr lang="en-PH" dirty="0" smtClean="0"/>
          </a:p>
          <a:p>
            <a:pPr marL="0" indent="0">
              <a:buNone/>
            </a:pPr>
            <a:r>
              <a:rPr lang="en-PH" dirty="0" smtClean="0"/>
              <a:t>• </a:t>
            </a:r>
            <a:r>
              <a:rPr lang="en-PH" dirty="0"/>
              <a:t>Network switching applications </a:t>
            </a:r>
            <a:endParaRPr lang="en-PH" dirty="0" smtClean="0"/>
          </a:p>
          <a:p>
            <a:pPr marL="0" indent="0">
              <a:buNone/>
            </a:pPr>
            <a:r>
              <a:rPr lang="en-PH" dirty="0" smtClean="0"/>
              <a:t>• </a:t>
            </a:r>
            <a:r>
              <a:rPr lang="en-PH" dirty="0"/>
              <a:t>ISV </a:t>
            </a:r>
            <a:r>
              <a:rPr lang="en-PH" dirty="0" smtClean="0"/>
              <a:t>applications</a:t>
            </a:r>
          </a:p>
          <a:p>
            <a:pPr marL="0" indent="0">
              <a:buNone/>
            </a:pPr>
            <a:r>
              <a:rPr lang="en-PH" dirty="0" smtClean="0"/>
              <a:t>• </a:t>
            </a:r>
            <a:r>
              <a:rPr lang="en-PH" dirty="0"/>
              <a:t>Some of the largest applications in use</a:t>
            </a:r>
          </a:p>
        </p:txBody>
      </p:sp>
    </p:spTree>
    <p:extLst>
      <p:ext uri="{BB962C8B-B14F-4D97-AF65-F5344CB8AC3E}">
        <p14:creationId xmlns:p14="http://schemas.microsoft.com/office/powerpoint/2010/main" val="3172042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Scrum</a:t>
            </a:r>
            <a:endParaRPr lang="en-PH" dirty="0"/>
          </a:p>
        </p:txBody>
      </p:sp>
      <p:pic>
        <p:nvPicPr>
          <p:cNvPr id="5" name="Content Placeholder 4"/>
          <p:cNvPicPr>
            <a:picLocks noGrp="1" noChangeAspect="1"/>
          </p:cNvPicPr>
          <p:nvPr>
            <p:ph idx="1"/>
          </p:nvPr>
        </p:nvPicPr>
        <p:blipFill>
          <a:blip r:embed="rId2"/>
          <a:stretch>
            <a:fillRect/>
          </a:stretch>
        </p:blipFill>
        <p:spPr>
          <a:xfrm>
            <a:off x="3119097" y="2667000"/>
            <a:ext cx="6749143" cy="3124200"/>
          </a:xfrm>
          <a:prstGeom prst="rect">
            <a:avLst/>
          </a:prstGeom>
        </p:spPr>
      </p:pic>
    </p:spTree>
    <p:extLst>
      <p:ext uri="{BB962C8B-B14F-4D97-AF65-F5344CB8AC3E}">
        <p14:creationId xmlns:p14="http://schemas.microsoft.com/office/powerpoint/2010/main" val="3577688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4842" y="914400"/>
            <a:ext cx="10018713" cy="1752599"/>
          </a:xfrm>
        </p:spPr>
        <p:txBody>
          <a:bodyPr/>
          <a:lstStyle/>
          <a:p>
            <a:r>
              <a:rPr lang="en-PH" dirty="0"/>
              <a:t>Sprints</a:t>
            </a:r>
          </a:p>
        </p:txBody>
      </p:sp>
      <p:sp>
        <p:nvSpPr>
          <p:cNvPr id="3" name="Content Placeholder 2"/>
          <p:cNvSpPr>
            <a:spLocks noGrp="1"/>
          </p:cNvSpPr>
          <p:nvPr>
            <p:ph idx="1"/>
          </p:nvPr>
        </p:nvSpPr>
        <p:spPr/>
        <p:txBody>
          <a:bodyPr/>
          <a:lstStyle/>
          <a:p>
            <a:r>
              <a:rPr lang="en-PH" dirty="0"/>
              <a:t>Scrum projects make progress in a series of “sprints” </a:t>
            </a:r>
            <a:endParaRPr lang="en-PH" dirty="0" smtClean="0"/>
          </a:p>
          <a:p>
            <a:r>
              <a:rPr lang="en-PH" dirty="0" smtClean="0"/>
              <a:t>Typical </a:t>
            </a:r>
            <a:r>
              <a:rPr lang="en-PH" dirty="0"/>
              <a:t>duration is 2–4 weeks or a calendar month at most </a:t>
            </a:r>
            <a:endParaRPr lang="en-PH" dirty="0" smtClean="0"/>
          </a:p>
          <a:p>
            <a:r>
              <a:rPr lang="en-PH" dirty="0" smtClean="0"/>
              <a:t>A </a:t>
            </a:r>
            <a:r>
              <a:rPr lang="en-PH" dirty="0"/>
              <a:t>constant duration leads to a better rhythm </a:t>
            </a:r>
            <a:endParaRPr lang="en-PH" dirty="0" smtClean="0"/>
          </a:p>
          <a:p>
            <a:r>
              <a:rPr lang="en-PH" dirty="0" smtClean="0"/>
              <a:t>Product </a:t>
            </a:r>
            <a:r>
              <a:rPr lang="en-PH" dirty="0"/>
              <a:t>is designed, coded, and tested during the sprint</a:t>
            </a:r>
          </a:p>
        </p:txBody>
      </p:sp>
    </p:spTree>
    <p:extLst>
      <p:ext uri="{BB962C8B-B14F-4D97-AF65-F5344CB8AC3E}">
        <p14:creationId xmlns:p14="http://schemas.microsoft.com/office/powerpoint/2010/main" val="37081721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718" y="124886"/>
            <a:ext cx="10018713" cy="1752599"/>
          </a:xfrm>
        </p:spPr>
        <p:txBody>
          <a:bodyPr/>
          <a:lstStyle/>
          <a:p>
            <a:r>
              <a:rPr lang="en-PH" dirty="0" smtClean="0"/>
              <a:t>Sprints</a:t>
            </a:r>
            <a:endParaRPr lang="en-PH" dirty="0"/>
          </a:p>
        </p:txBody>
      </p:sp>
      <p:pic>
        <p:nvPicPr>
          <p:cNvPr id="4" name="Content Placeholder 3"/>
          <p:cNvPicPr>
            <a:picLocks noGrp="1" noChangeAspect="1"/>
          </p:cNvPicPr>
          <p:nvPr>
            <p:ph idx="1"/>
          </p:nvPr>
        </p:nvPicPr>
        <p:blipFill>
          <a:blip r:embed="rId2"/>
          <a:stretch>
            <a:fillRect/>
          </a:stretch>
        </p:blipFill>
        <p:spPr>
          <a:xfrm>
            <a:off x="2743200" y="1877485"/>
            <a:ext cx="6087291" cy="3966761"/>
          </a:xfrm>
          <a:prstGeom prst="rect">
            <a:avLst/>
          </a:prstGeom>
        </p:spPr>
      </p:pic>
    </p:spTree>
    <p:extLst>
      <p:ext uri="{BB962C8B-B14F-4D97-AF65-F5344CB8AC3E}">
        <p14:creationId xmlns:p14="http://schemas.microsoft.com/office/powerpoint/2010/main" val="41059947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585</TotalTime>
  <Words>2670</Words>
  <Application>Microsoft Office PowerPoint</Application>
  <PresentationFormat>Widescreen</PresentationFormat>
  <Paragraphs>360</Paragraphs>
  <Slides>56</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Corbel</vt:lpstr>
      <vt:lpstr>Wingdings</vt:lpstr>
      <vt:lpstr>Wingdings 2</vt:lpstr>
      <vt:lpstr>Parallax</vt:lpstr>
      <vt:lpstr>Agile Development</vt:lpstr>
      <vt:lpstr>Agile Manifesto</vt:lpstr>
      <vt:lpstr>The principles of agile methods</vt:lpstr>
      <vt:lpstr>Scrum</vt:lpstr>
      <vt:lpstr>Scrum has been used by:</vt:lpstr>
      <vt:lpstr>Scrum has been used for:</vt:lpstr>
      <vt:lpstr>Scrum</vt:lpstr>
      <vt:lpstr>Sprints</vt:lpstr>
      <vt:lpstr>Sprints</vt:lpstr>
      <vt:lpstr>Scrum framework</vt:lpstr>
      <vt:lpstr>Roles and Responsibilities</vt:lpstr>
      <vt:lpstr>Product Owner</vt:lpstr>
      <vt:lpstr>The Scrum Master</vt:lpstr>
      <vt:lpstr>The Development team</vt:lpstr>
      <vt:lpstr>Ceremonies</vt:lpstr>
      <vt:lpstr>Sprint Planning Meeting</vt:lpstr>
      <vt:lpstr>Sprint Planning</vt:lpstr>
      <vt:lpstr>Sprint Focus</vt:lpstr>
      <vt:lpstr>Sprint Backlog</vt:lpstr>
      <vt:lpstr>Daily Scrum Meeting</vt:lpstr>
      <vt:lpstr>Daily Scrum Meeting</vt:lpstr>
      <vt:lpstr>Daily Scrum Meeting</vt:lpstr>
      <vt:lpstr>Sprint Review</vt:lpstr>
      <vt:lpstr>Sprint Retrospective</vt:lpstr>
      <vt:lpstr>Sprint Retrospective</vt:lpstr>
      <vt:lpstr>Sprint Retrospective</vt:lpstr>
      <vt:lpstr>Artifacts</vt:lpstr>
      <vt:lpstr>Product Backlog</vt:lpstr>
      <vt:lpstr>Sprint Backlog</vt:lpstr>
      <vt:lpstr>Managing the sprint backlog</vt:lpstr>
      <vt:lpstr>Sprint Burndown Chart</vt:lpstr>
      <vt:lpstr>Development Tools</vt:lpstr>
      <vt:lpstr>Redmine</vt:lpstr>
      <vt:lpstr>Redmine</vt:lpstr>
      <vt:lpstr>Redmine</vt:lpstr>
      <vt:lpstr>Redmine Agile Board</vt:lpstr>
      <vt:lpstr>Mateea (Internal Tool)</vt:lpstr>
      <vt:lpstr>Jenkins</vt:lpstr>
      <vt:lpstr>Team Tasks’ Delegation</vt:lpstr>
      <vt:lpstr>Version control</vt:lpstr>
      <vt:lpstr>CVS commands screenshot from a Linux terminal, accessed through MtPuTTY SSH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dc:title>
  <dc:creator>angelica rioflorido</dc:creator>
  <cp:lastModifiedBy>Cris Ann E. Rioflorido</cp:lastModifiedBy>
  <cp:revision>132</cp:revision>
  <dcterms:created xsi:type="dcterms:W3CDTF">2017-04-08T07:41:49Z</dcterms:created>
  <dcterms:modified xsi:type="dcterms:W3CDTF">2017-04-14T11:09:12Z</dcterms:modified>
</cp:coreProperties>
</file>